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67" r:id="rId4"/>
    <p:sldId id="268" r:id="rId5"/>
    <p:sldId id="269" r:id="rId6"/>
    <p:sldId id="272" r:id="rId7"/>
    <p:sldId id="263" r:id="rId8"/>
    <p:sldId id="260" r:id="rId9"/>
    <p:sldId id="261" r:id="rId10"/>
    <p:sldId id="262" r:id="rId11"/>
    <p:sldId id="265" r:id="rId12"/>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207" autoAdjust="0"/>
  </p:normalViewPr>
  <p:slideViewPr>
    <p:cSldViewPr snapToGrid="0">
      <p:cViewPr varScale="1">
        <p:scale>
          <a:sx n="66" d="100"/>
          <a:sy n="66" d="100"/>
        </p:scale>
        <p:origin x="1330"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84B0436-0B7C-B1EA-E34A-F46C88BBCC7C}"/>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A39C323B-B2E7-395C-E238-B08A671BA36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72927E73-82D0-C382-74AC-2D74529AD08D}"/>
              </a:ext>
            </a:extLst>
          </p:cNvPr>
          <p:cNvSpPr>
            <a:spLocks noGrp="1"/>
          </p:cNvSpPr>
          <p:nvPr>
            <p:ph type="dt" sz="half" idx="10"/>
          </p:nvPr>
        </p:nvSpPr>
        <p:spPr/>
        <p:txBody>
          <a:bodyPr/>
          <a:lstStyle/>
          <a:p>
            <a:fld id="{80662DDA-9464-4D3C-BD4E-37A58813A436}" type="datetimeFigureOut">
              <a:rPr kumimoji="1" lang="ja-JP" altLang="en-US" smtClean="0"/>
              <a:t>2025/5/2</a:t>
            </a:fld>
            <a:endParaRPr kumimoji="1" lang="ja-JP" altLang="en-US"/>
          </a:p>
        </p:txBody>
      </p:sp>
      <p:sp>
        <p:nvSpPr>
          <p:cNvPr id="5" name="フッター プレースホルダー 4">
            <a:extLst>
              <a:ext uri="{FF2B5EF4-FFF2-40B4-BE49-F238E27FC236}">
                <a16:creationId xmlns:a16="http://schemas.microsoft.com/office/drawing/2014/main" id="{F616F08A-9D3C-382A-3524-9AE55986F6C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0DD69F5-EB77-13A6-DD23-243900850549}"/>
              </a:ext>
            </a:extLst>
          </p:cNvPr>
          <p:cNvSpPr>
            <a:spLocks noGrp="1"/>
          </p:cNvSpPr>
          <p:nvPr>
            <p:ph type="sldNum" sz="quarter" idx="12"/>
          </p:nvPr>
        </p:nvSpPr>
        <p:spPr/>
        <p:txBody>
          <a:bodyPr/>
          <a:lstStyle/>
          <a:p>
            <a:fld id="{99D3CFF4-45D4-4E01-954D-A6A6707DC630}" type="slidenum">
              <a:rPr kumimoji="1" lang="ja-JP" altLang="en-US" smtClean="0"/>
              <a:t>‹#›</a:t>
            </a:fld>
            <a:endParaRPr kumimoji="1" lang="ja-JP" altLang="en-US"/>
          </a:p>
        </p:txBody>
      </p:sp>
    </p:spTree>
    <p:extLst>
      <p:ext uri="{BB962C8B-B14F-4D97-AF65-F5344CB8AC3E}">
        <p14:creationId xmlns:p14="http://schemas.microsoft.com/office/powerpoint/2010/main" val="1582523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378EEB5-CC0D-F7DB-5F20-2A7027FB45ED}"/>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A961D18-0C10-7F5F-CBB2-EA7E28898083}"/>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81211B1-74AE-CBD2-3499-7B903BD11E56}"/>
              </a:ext>
            </a:extLst>
          </p:cNvPr>
          <p:cNvSpPr>
            <a:spLocks noGrp="1"/>
          </p:cNvSpPr>
          <p:nvPr>
            <p:ph type="dt" sz="half" idx="10"/>
          </p:nvPr>
        </p:nvSpPr>
        <p:spPr/>
        <p:txBody>
          <a:bodyPr/>
          <a:lstStyle/>
          <a:p>
            <a:fld id="{80662DDA-9464-4D3C-BD4E-37A58813A436}" type="datetimeFigureOut">
              <a:rPr kumimoji="1" lang="ja-JP" altLang="en-US" smtClean="0"/>
              <a:t>2025/5/2</a:t>
            </a:fld>
            <a:endParaRPr kumimoji="1" lang="ja-JP" altLang="en-US"/>
          </a:p>
        </p:txBody>
      </p:sp>
      <p:sp>
        <p:nvSpPr>
          <p:cNvPr id="5" name="フッター プレースホルダー 4">
            <a:extLst>
              <a:ext uri="{FF2B5EF4-FFF2-40B4-BE49-F238E27FC236}">
                <a16:creationId xmlns:a16="http://schemas.microsoft.com/office/drawing/2014/main" id="{B4E06285-74CD-8C2B-DF35-A4BCEF9FE62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2F05A74-63E3-7D60-C949-4AFD87D776AD}"/>
              </a:ext>
            </a:extLst>
          </p:cNvPr>
          <p:cNvSpPr>
            <a:spLocks noGrp="1"/>
          </p:cNvSpPr>
          <p:nvPr>
            <p:ph type="sldNum" sz="quarter" idx="12"/>
          </p:nvPr>
        </p:nvSpPr>
        <p:spPr/>
        <p:txBody>
          <a:bodyPr/>
          <a:lstStyle/>
          <a:p>
            <a:fld id="{99D3CFF4-45D4-4E01-954D-A6A6707DC630}" type="slidenum">
              <a:rPr kumimoji="1" lang="ja-JP" altLang="en-US" smtClean="0"/>
              <a:t>‹#›</a:t>
            </a:fld>
            <a:endParaRPr kumimoji="1" lang="ja-JP" altLang="en-US"/>
          </a:p>
        </p:txBody>
      </p:sp>
    </p:spTree>
    <p:extLst>
      <p:ext uri="{BB962C8B-B14F-4D97-AF65-F5344CB8AC3E}">
        <p14:creationId xmlns:p14="http://schemas.microsoft.com/office/powerpoint/2010/main" val="32854847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1335EE06-E16B-FB1D-7B39-2CE3A751122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3BB7482-7B6B-1A71-8383-E28A761F8787}"/>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800367C-7BB8-3ED2-A6D8-C2A0A93DC53C}"/>
              </a:ext>
            </a:extLst>
          </p:cNvPr>
          <p:cNvSpPr>
            <a:spLocks noGrp="1"/>
          </p:cNvSpPr>
          <p:nvPr>
            <p:ph type="dt" sz="half" idx="10"/>
          </p:nvPr>
        </p:nvSpPr>
        <p:spPr/>
        <p:txBody>
          <a:bodyPr/>
          <a:lstStyle/>
          <a:p>
            <a:fld id="{80662DDA-9464-4D3C-BD4E-37A58813A436}" type="datetimeFigureOut">
              <a:rPr kumimoji="1" lang="ja-JP" altLang="en-US" smtClean="0"/>
              <a:t>2025/5/2</a:t>
            </a:fld>
            <a:endParaRPr kumimoji="1" lang="ja-JP" altLang="en-US"/>
          </a:p>
        </p:txBody>
      </p:sp>
      <p:sp>
        <p:nvSpPr>
          <p:cNvPr id="5" name="フッター プレースホルダー 4">
            <a:extLst>
              <a:ext uri="{FF2B5EF4-FFF2-40B4-BE49-F238E27FC236}">
                <a16:creationId xmlns:a16="http://schemas.microsoft.com/office/drawing/2014/main" id="{7B5D8938-A214-FF1A-5DFD-0902355CD9B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8F4C21D-5BF7-6E42-8B3B-2D57B8A0F830}"/>
              </a:ext>
            </a:extLst>
          </p:cNvPr>
          <p:cNvSpPr>
            <a:spLocks noGrp="1"/>
          </p:cNvSpPr>
          <p:nvPr>
            <p:ph type="sldNum" sz="quarter" idx="12"/>
          </p:nvPr>
        </p:nvSpPr>
        <p:spPr/>
        <p:txBody>
          <a:bodyPr/>
          <a:lstStyle/>
          <a:p>
            <a:fld id="{99D3CFF4-45D4-4E01-954D-A6A6707DC630}" type="slidenum">
              <a:rPr kumimoji="1" lang="ja-JP" altLang="en-US" smtClean="0"/>
              <a:t>‹#›</a:t>
            </a:fld>
            <a:endParaRPr kumimoji="1" lang="ja-JP" altLang="en-US"/>
          </a:p>
        </p:txBody>
      </p:sp>
    </p:spTree>
    <p:extLst>
      <p:ext uri="{BB962C8B-B14F-4D97-AF65-F5344CB8AC3E}">
        <p14:creationId xmlns:p14="http://schemas.microsoft.com/office/powerpoint/2010/main" val="2670866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81B976D-D9DE-95BE-56FB-DAF25C3D5AF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45B0AD1-3B46-61C9-8FFA-32FFC4F81E74}"/>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7E15A9D-BF34-4BEF-9620-EA33F2B05996}"/>
              </a:ext>
            </a:extLst>
          </p:cNvPr>
          <p:cNvSpPr>
            <a:spLocks noGrp="1"/>
          </p:cNvSpPr>
          <p:nvPr>
            <p:ph type="dt" sz="half" idx="10"/>
          </p:nvPr>
        </p:nvSpPr>
        <p:spPr/>
        <p:txBody>
          <a:bodyPr/>
          <a:lstStyle/>
          <a:p>
            <a:fld id="{80662DDA-9464-4D3C-BD4E-37A58813A436}" type="datetimeFigureOut">
              <a:rPr kumimoji="1" lang="ja-JP" altLang="en-US" smtClean="0"/>
              <a:t>2025/5/2</a:t>
            </a:fld>
            <a:endParaRPr kumimoji="1" lang="ja-JP" altLang="en-US"/>
          </a:p>
        </p:txBody>
      </p:sp>
      <p:sp>
        <p:nvSpPr>
          <p:cNvPr id="5" name="フッター プレースホルダー 4">
            <a:extLst>
              <a:ext uri="{FF2B5EF4-FFF2-40B4-BE49-F238E27FC236}">
                <a16:creationId xmlns:a16="http://schemas.microsoft.com/office/drawing/2014/main" id="{2627A536-83FE-807F-5F9A-1DEFDC4B472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8EA4B5C-98BA-A011-4ABA-463EE4C4FFC1}"/>
              </a:ext>
            </a:extLst>
          </p:cNvPr>
          <p:cNvSpPr>
            <a:spLocks noGrp="1"/>
          </p:cNvSpPr>
          <p:nvPr>
            <p:ph type="sldNum" sz="quarter" idx="12"/>
          </p:nvPr>
        </p:nvSpPr>
        <p:spPr/>
        <p:txBody>
          <a:bodyPr/>
          <a:lstStyle/>
          <a:p>
            <a:fld id="{99D3CFF4-45D4-4E01-954D-A6A6707DC630}" type="slidenum">
              <a:rPr kumimoji="1" lang="ja-JP" altLang="en-US" smtClean="0"/>
              <a:t>‹#›</a:t>
            </a:fld>
            <a:endParaRPr kumimoji="1" lang="ja-JP" altLang="en-US"/>
          </a:p>
        </p:txBody>
      </p:sp>
    </p:spTree>
    <p:extLst>
      <p:ext uri="{BB962C8B-B14F-4D97-AF65-F5344CB8AC3E}">
        <p14:creationId xmlns:p14="http://schemas.microsoft.com/office/powerpoint/2010/main" val="287533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9D52C1-F02C-F065-C515-3EE7ABC83373}"/>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FEB4132-B4C8-76B8-B8FC-46492791521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8D36EC1B-9367-A863-3A6F-F069239655FC}"/>
              </a:ext>
            </a:extLst>
          </p:cNvPr>
          <p:cNvSpPr>
            <a:spLocks noGrp="1"/>
          </p:cNvSpPr>
          <p:nvPr>
            <p:ph type="dt" sz="half" idx="10"/>
          </p:nvPr>
        </p:nvSpPr>
        <p:spPr/>
        <p:txBody>
          <a:bodyPr/>
          <a:lstStyle/>
          <a:p>
            <a:fld id="{80662DDA-9464-4D3C-BD4E-37A58813A436}" type="datetimeFigureOut">
              <a:rPr kumimoji="1" lang="ja-JP" altLang="en-US" smtClean="0"/>
              <a:t>2025/5/2</a:t>
            </a:fld>
            <a:endParaRPr kumimoji="1" lang="ja-JP" altLang="en-US"/>
          </a:p>
        </p:txBody>
      </p:sp>
      <p:sp>
        <p:nvSpPr>
          <p:cNvPr id="5" name="フッター プレースホルダー 4">
            <a:extLst>
              <a:ext uri="{FF2B5EF4-FFF2-40B4-BE49-F238E27FC236}">
                <a16:creationId xmlns:a16="http://schemas.microsoft.com/office/drawing/2014/main" id="{860C6320-4A22-C9D4-2A8E-369D50393C2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C9BB0D1-AACD-F270-DD5E-82AC7B18CFDF}"/>
              </a:ext>
            </a:extLst>
          </p:cNvPr>
          <p:cNvSpPr>
            <a:spLocks noGrp="1"/>
          </p:cNvSpPr>
          <p:nvPr>
            <p:ph type="sldNum" sz="quarter" idx="12"/>
          </p:nvPr>
        </p:nvSpPr>
        <p:spPr/>
        <p:txBody>
          <a:bodyPr/>
          <a:lstStyle/>
          <a:p>
            <a:fld id="{99D3CFF4-45D4-4E01-954D-A6A6707DC630}" type="slidenum">
              <a:rPr kumimoji="1" lang="ja-JP" altLang="en-US" smtClean="0"/>
              <a:t>‹#›</a:t>
            </a:fld>
            <a:endParaRPr kumimoji="1" lang="ja-JP" altLang="en-US"/>
          </a:p>
        </p:txBody>
      </p:sp>
    </p:spTree>
    <p:extLst>
      <p:ext uri="{BB962C8B-B14F-4D97-AF65-F5344CB8AC3E}">
        <p14:creationId xmlns:p14="http://schemas.microsoft.com/office/powerpoint/2010/main" val="4159556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D07A21E-9724-F5C4-70B4-543E3183E39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444AA52-BADF-7B0D-1E76-5D98D15E36B8}"/>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B51A555C-DFC9-9010-BC25-D4F1C8A8AFAF}"/>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B488123C-AF94-D0FE-42A6-314FC9A01D41}"/>
              </a:ext>
            </a:extLst>
          </p:cNvPr>
          <p:cNvSpPr>
            <a:spLocks noGrp="1"/>
          </p:cNvSpPr>
          <p:nvPr>
            <p:ph type="dt" sz="half" idx="10"/>
          </p:nvPr>
        </p:nvSpPr>
        <p:spPr/>
        <p:txBody>
          <a:bodyPr/>
          <a:lstStyle/>
          <a:p>
            <a:fld id="{80662DDA-9464-4D3C-BD4E-37A58813A436}" type="datetimeFigureOut">
              <a:rPr kumimoji="1" lang="ja-JP" altLang="en-US" smtClean="0"/>
              <a:t>2025/5/2</a:t>
            </a:fld>
            <a:endParaRPr kumimoji="1" lang="ja-JP" altLang="en-US"/>
          </a:p>
        </p:txBody>
      </p:sp>
      <p:sp>
        <p:nvSpPr>
          <p:cNvPr id="6" name="フッター プレースホルダー 5">
            <a:extLst>
              <a:ext uri="{FF2B5EF4-FFF2-40B4-BE49-F238E27FC236}">
                <a16:creationId xmlns:a16="http://schemas.microsoft.com/office/drawing/2014/main" id="{E264A202-8F6B-95EA-44FD-1A7EA3525AD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897970B-EA01-5BE9-B5FD-4E73F9F66BB5}"/>
              </a:ext>
            </a:extLst>
          </p:cNvPr>
          <p:cNvSpPr>
            <a:spLocks noGrp="1"/>
          </p:cNvSpPr>
          <p:nvPr>
            <p:ph type="sldNum" sz="quarter" idx="12"/>
          </p:nvPr>
        </p:nvSpPr>
        <p:spPr/>
        <p:txBody>
          <a:bodyPr/>
          <a:lstStyle/>
          <a:p>
            <a:fld id="{99D3CFF4-45D4-4E01-954D-A6A6707DC630}" type="slidenum">
              <a:rPr kumimoji="1" lang="ja-JP" altLang="en-US" smtClean="0"/>
              <a:t>‹#›</a:t>
            </a:fld>
            <a:endParaRPr kumimoji="1" lang="ja-JP" altLang="en-US"/>
          </a:p>
        </p:txBody>
      </p:sp>
    </p:spTree>
    <p:extLst>
      <p:ext uri="{BB962C8B-B14F-4D97-AF65-F5344CB8AC3E}">
        <p14:creationId xmlns:p14="http://schemas.microsoft.com/office/powerpoint/2010/main" val="21714329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E3FC1F4-E17F-7811-F61F-2D254D26619D}"/>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C3A6C4E-33FB-FA3A-ED09-990E5106053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508838E8-347A-9C27-9406-C65C2A4EB162}"/>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B73F97F7-3D42-A357-3DBB-20AA2664D2E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EBD1A086-4082-9E50-7E3F-164FC1FC3AB8}"/>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9E60454E-33E1-9BED-9FA3-72BBBCF0E7CF}"/>
              </a:ext>
            </a:extLst>
          </p:cNvPr>
          <p:cNvSpPr>
            <a:spLocks noGrp="1"/>
          </p:cNvSpPr>
          <p:nvPr>
            <p:ph type="dt" sz="half" idx="10"/>
          </p:nvPr>
        </p:nvSpPr>
        <p:spPr/>
        <p:txBody>
          <a:bodyPr/>
          <a:lstStyle/>
          <a:p>
            <a:fld id="{80662DDA-9464-4D3C-BD4E-37A58813A436}" type="datetimeFigureOut">
              <a:rPr kumimoji="1" lang="ja-JP" altLang="en-US" smtClean="0"/>
              <a:t>2025/5/2</a:t>
            </a:fld>
            <a:endParaRPr kumimoji="1" lang="ja-JP" altLang="en-US"/>
          </a:p>
        </p:txBody>
      </p:sp>
      <p:sp>
        <p:nvSpPr>
          <p:cNvPr id="8" name="フッター プレースホルダー 7">
            <a:extLst>
              <a:ext uri="{FF2B5EF4-FFF2-40B4-BE49-F238E27FC236}">
                <a16:creationId xmlns:a16="http://schemas.microsoft.com/office/drawing/2014/main" id="{9D3D1082-432F-16B8-4D38-50E9911D01B3}"/>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D9D3E4A9-23F6-2DBF-AEF3-86331717A3DB}"/>
              </a:ext>
            </a:extLst>
          </p:cNvPr>
          <p:cNvSpPr>
            <a:spLocks noGrp="1"/>
          </p:cNvSpPr>
          <p:nvPr>
            <p:ph type="sldNum" sz="quarter" idx="12"/>
          </p:nvPr>
        </p:nvSpPr>
        <p:spPr/>
        <p:txBody>
          <a:bodyPr/>
          <a:lstStyle/>
          <a:p>
            <a:fld id="{99D3CFF4-45D4-4E01-954D-A6A6707DC630}" type="slidenum">
              <a:rPr kumimoji="1" lang="ja-JP" altLang="en-US" smtClean="0"/>
              <a:t>‹#›</a:t>
            </a:fld>
            <a:endParaRPr kumimoji="1" lang="ja-JP" altLang="en-US"/>
          </a:p>
        </p:txBody>
      </p:sp>
    </p:spTree>
    <p:extLst>
      <p:ext uri="{BB962C8B-B14F-4D97-AF65-F5344CB8AC3E}">
        <p14:creationId xmlns:p14="http://schemas.microsoft.com/office/powerpoint/2010/main" val="39826507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6D20AD1-40CC-5588-24E5-0EA8A73C3C59}"/>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BC58927-64D9-F412-BB8D-CE87B13F0961}"/>
              </a:ext>
            </a:extLst>
          </p:cNvPr>
          <p:cNvSpPr>
            <a:spLocks noGrp="1"/>
          </p:cNvSpPr>
          <p:nvPr>
            <p:ph type="dt" sz="half" idx="10"/>
          </p:nvPr>
        </p:nvSpPr>
        <p:spPr/>
        <p:txBody>
          <a:bodyPr/>
          <a:lstStyle/>
          <a:p>
            <a:fld id="{80662DDA-9464-4D3C-BD4E-37A58813A436}" type="datetimeFigureOut">
              <a:rPr kumimoji="1" lang="ja-JP" altLang="en-US" smtClean="0"/>
              <a:t>2025/5/2</a:t>
            </a:fld>
            <a:endParaRPr kumimoji="1" lang="ja-JP" altLang="en-US"/>
          </a:p>
        </p:txBody>
      </p:sp>
      <p:sp>
        <p:nvSpPr>
          <p:cNvPr id="4" name="フッター プレースホルダー 3">
            <a:extLst>
              <a:ext uri="{FF2B5EF4-FFF2-40B4-BE49-F238E27FC236}">
                <a16:creationId xmlns:a16="http://schemas.microsoft.com/office/drawing/2014/main" id="{5594735A-C323-1C95-FC2A-534C0B18F914}"/>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A58D14C3-C490-89FC-43FF-3924C9E03E6C}"/>
              </a:ext>
            </a:extLst>
          </p:cNvPr>
          <p:cNvSpPr>
            <a:spLocks noGrp="1"/>
          </p:cNvSpPr>
          <p:nvPr>
            <p:ph type="sldNum" sz="quarter" idx="12"/>
          </p:nvPr>
        </p:nvSpPr>
        <p:spPr/>
        <p:txBody>
          <a:bodyPr/>
          <a:lstStyle/>
          <a:p>
            <a:fld id="{99D3CFF4-45D4-4E01-954D-A6A6707DC630}" type="slidenum">
              <a:rPr kumimoji="1" lang="ja-JP" altLang="en-US" smtClean="0"/>
              <a:t>‹#›</a:t>
            </a:fld>
            <a:endParaRPr kumimoji="1" lang="ja-JP" altLang="en-US"/>
          </a:p>
        </p:txBody>
      </p:sp>
    </p:spTree>
    <p:extLst>
      <p:ext uri="{BB962C8B-B14F-4D97-AF65-F5344CB8AC3E}">
        <p14:creationId xmlns:p14="http://schemas.microsoft.com/office/powerpoint/2010/main" val="3857801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CFCE5049-2662-620A-6261-62B374BBAF34}"/>
              </a:ext>
            </a:extLst>
          </p:cNvPr>
          <p:cNvSpPr>
            <a:spLocks noGrp="1"/>
          </p:cNvSpPr>
          <p:nvPr>
            <p:ph type="dt" sz="half" idx="10"/>
          </p:nvPr>
        </p:nvSpPr>
        <p:spPr/>
        <p:txBody>
          <a:bodyPr/>
          <a:lstStyle/>
          <a:p>
            <a:fld id="{80662DDA-9464-4D3C-BD4E-37A58813A436}" type="datetimeFigureOut">
              <a:rPr kumimoji="1" lang="ja-JP" altLang="en-US" smtClean="0"/>
              <a:t>2025/5/2</a:t>
            </a:fld>
            <a:endParaRPr kumimoji="1" lang="ja-JP" altLang="en-US"/>
          </a:p>
        </p:txBody>
      </p:sp>
      <p:sp>
        <p:nvSpPr>
          <p:cNvPr id="3" name="フッター プレースホルダー 2">
            <a:extLst>
              <a:ext uri="{FF2B5EF4-FFF2-40B4-BE49-F238E27FC236}">
                <a16:creationId xmlns:a16="http://schemas.microsoft.com/office/drawing/2014/main" id="{961E60D1-EBD9-C68A-0AF2-DD7C1A19A0F7}"/>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5BC32794-2DEE-A9E4-DBD6-ED95D1D7FD74}"/>
              </a:ext>
            </a:extLst>
          </p:cNvPr>
          <p:cNvSpPr>
            <a:spLocks noGrp="1"/>
          </p:cNvSpPr>
          <p:nvPr>
            <p:ph type="sldNum" sz="quarter" idx="12"/>
          </p:nvPr>
        </p:nvSpPr>
        <p:spPr/>
        <p:txBody>
          <a:bodyPr/>
          <a:lstStyle/>
          <a:p>
            <a:fld id="{99D3CFF4-45D4-4E01-954D-A6A6707DC630}" type="slidenum">
              <a:rPr kumimoji="1" lang="ja-JP" altLang="en-US" smtClean="0"/>
              <a:t>‹#›</a:t>
            </a:fld>
            <a:endParaRPr kumimoji="1" lang="ja-JP" altLang="en-US"/>
          </a:p>
        </p:txBody>
      </p:sp>
    </p:spTree>
    <p:extLst>
      <p:ext uri="{BB962C8B-B14F-4D97-AF65-F5344CB8AC3E}">
        <p14:creationId xmlns:p14="http://schemas.microsoft.com/office/powerpoint/2010/main" val="24367203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1663805-FDFB-2E0B-42D1-41959F9AD90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804D19C-8F5E-2DE5-A11D-C001CE8BAD8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4079678A-7DFF-6237-2440-BD46DF8145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15EF365-18A9-2579-B49F-CDF159C016B4}"/>
              </a:ext>
            </a:extLst>
          </p:cNvPr>
          <p:cNvSpPr>
            <a:spLocks noGrp="1"/>
          </p:cNvSpPr>
          <p:nvPr>
            <p:ph type="dt" sz="half" idx="10"/>
          </p:nvPr>
        </p:nvSpPr>
        <p:spPr/>
        <p:txBody>
          <a:bodyPr/>
          <a:lstStyle/>
          <a:p>
            <a:fld id="{80662DDA-9464-4D3C-BD4E-37A58813A436}" type="datetimeFigureOut">
              <a:rPr kumimoji="1" lang="ja-JP" altLang="en-US" smtClean="0"/>
              <a:t>2025/5/2</a:t>
            </a:fld>
            <a:endParaRPr kumimoji="1" lang="ja-JP" altLang="en-US"/>
          </a:p>
        </p:txBody>
      </p:sp>
      <p:sp>
        <p:nvSpPr>
          <p:cNvPr id="6" name="フッター プレースホルダー 5">
            <a:extLst>
              <a:ext uri="{FF2B5EF4-FFF2-40B4-BE49-F238E27FC236}">
                <a16:creationId xmlns:a16="http://schemas.microsoft.com/office/drawing/2014/main" id="{19BA94AB-AA84-0732-C258-5F86B203A0E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12743D4-9106-0D75-7CA9-61F5609A6378}"/>
              </a:ext>
            </a:extLst>
          </p:cNvPr>
          <p:cNvSpPr>
            <a:spLocks noGrp="1"/>
          </p:cNvSpPr>
          <p:nvPr>
            <p:ph type="sldNum" sz="quarter" idx="12"/>
          </p:nvPr>
        </p:nvSpPr>
        <p:spPr/>
        <p:txBody>
          <a:bodyPr/>
          <a:lstStyle/>
          <a:p>
            <a:fld id="{99D3CFF4-45D4-4E01-954D-A6A6707DC630}" type="slidenum">
              <a:rPr kumimoji="1" lang="ja-JP" altLang="en-US" smtClean="0"/>
              <a:t>‹#›</a:t>
            </a:fld>
            <a:endParaRPr kumimoji="1" lang="ja-JP" altLang="en-US"/>
          </a:p>
        </p:txBody>
      </p:sp>
    </p:spTree>
    <p:extLst>
      <p:ext uri="{BB962C8B-B14F-4D97-AF65-F5344CB8AC3E}">
        <p14:creationId xmlns:p14="http://schemas.microsoft.com/office/powerpoint/2010/main" val="4305761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AA404CF-6984-296D-679C-D34FF7F725F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50E7CACE-0513-7D6C-4932-65AEAF3211F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65D3572F-22D4-98C4-94BE-91A24D5E65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E6E6E700-E795-9D75-C518-9215FEAD5463}"/>
              </a:ext>
            </a:extLst>
          </p:cNvPr>
          <p:cNvSpPr>
            <a:spLocks noGrp="1"/>
          </p:cNvSpPr>
          <p:nvPr>
            <p:ph type="dt" sz="half" idx="10"/>
          </p:nvPr>
        </p:nvSpPr>
        <p:spPr/>
        <p:txBody>
          <a:bodyPr/>
          <a:lstStyle/>
          <a:p>
            <a:fld id="{80662DDA-9464-4D3C-BD4E-37A58813A436}" type="datetimeFigureOut">
              <a:rPr kumimoji="1" lang="ja-JP" altLang="en-US" smtClean="0"/>
              <a:t>2025/5/2</a:t>
            </a:fld>
            <a:endParaRPr kumimoji="1" lang="ja-JP" altLang="en-US"/>
          </a:p>
        </p:txBody>
      </p:sp>
      <p:sp>
        <p:nvSpPr>
          <p:cNvPr id="6" name="フッター プレースホルダー 5">
            <a:extLst>
              <a:ext uri="{FF2B5EF4-FFF2-40B4-BE49-F238E27FC236}">
                <a16:creationId xmlns:a16="http://schemas.microsoft.com/office/drawing/2014/main" id="{B1FCDB0C-4AE8-CF95-E433-4E6CFF16D09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98E117B-BB3E-2BAD-4610-6913BF807BEC}"/>
              </a:ext>
            </a:extLst>
          </p:cNvPr>
          <p:cNvSpPr>
            <a:spLocks noGrp="1"/>
          </p:cNvSpPr>
          <p:nvPr>
            <p:ph type="sldNum" sz="quarter" idx="12"/>
          </p:nvPr>
        </p:nvSpPr>
        <p:spPr/>
        <p:txBody>
          <a:bodyPr/>
          <a:lstStyle/>
          <a:p>
            <a:fld id="{99D3CFF4-45D4-4E01-954D-A6A6707DC630}" type="slidenum">
              <a:rPr kumimoji="1" lang="ja-JP" altLang="en-US" smtClean="0"/>
              <a:t>‹#›</a:t>
            </a:fld>
            <a:endParaRPr kumimoji="1" lang="ja-JP" altLang="en-US"/>
          </a:p>
        </p:txBody>
      </p:sp>
    </p:spTree>
    <p:extLst>
      <p:ext uri="{BB962C8B-B14F-4D97-AF65-F5344CB8AC3E}">
        <p14:creationId xmlns:p14="http://schemas.microsoft.com/office/powerpoint/2010/main" val="34543733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57365ECF-702B-0834-1A8F-EBA1EFB181C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8175278-E9C8-F254-58CD-27303DD8460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FF4EE70-1924-B321-F5F8-7FB2ECBBDAC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662DDA-9464-4D3C-BD4E-37A58813A436}" type="datetimeFigureOut">
              <a:rPr kumimoji="1" lang="ja-JP" altLang="en-US" smtClean="0"/>
              <a:t>2025/5/2</a:t>
            </a:fld>
            <a:endParaRPr kumimoji="1" lang="ja-JP" altLang="en-US"/>
          </a:p>
        </p:txBody>
      </p:sp>
      <p:sp>
        <p:nvSpPr>
          <p:cNvPr id="5" name="フッター プレースホルダー 4">
            <a:extLst>
              <a:ext uri="{FF2B5EF4-FFF2-40B4-BE49-F238E27FC236}">
                <a16:creationId xmlns:a16="http://schemas.microsoft.com/office/drawing/2014/main" id="{F23391C9-428F-00A2-9178-84F6DB5D6F5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F9ABF59C-14AA-24D3-FA39-A91B6C1719F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D3CFF4-45D4-4E01-954D-A6A6707DC630}" type="slidenum">
              <a:rPr kumimoji="1" lang="ja-JP" altLang="en-US" smtClean="0"/>
              <a:t>‹#›</a:t>
            </a:fld>
            <a:endParaRPr kumimoji="1" lang="ja-JP" altLang="en-US"/>
          </a:p>
        </p:txBody>
      </p:sp>
    </p:spTree>
    <p:extLst>
      <p:ext uri="{BB962C8B-B14F-4D97-AF65-F5344CB8AC3E}">
        <p14:creationId xmlns:p14="http://schemas.microsoft.com/office/powerpoint/2010/main" val="34691606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hyperlink" Target="https://docs.google.com/spreadsheets/d/1QB8rvIMAiHZaln1NkRLA3q3kLUlt91aVuLfuR9Qsg8s/edit?resourcekey=&amp;gid=1437607683#gid=1437607683" TargetMode="External"/><Relationship Id="rId3" Type="http://schemas.openxmlformats.org/officeDocument/2006/relationships/hyperlink" Target="https://forms.gle/VHfDLUA4uAjn8pB37" TargetMode="External"/><Relationship Id="rId7" Type="http://schemas.openxmlformats.org/officeDocument/2006/relationships/hyperlink" Target="https://docs.google.com/spreadsheets/d/1ZGVNoo-4k__D7nH_jk9CnnmxyIZt-kzDUO_t7i2Yy_o/edit?gid=1305007396#gid=1305007396" TargetMode="External"/><Relationship Id="rId2" Type="http://schemas.openxmlformats.org/officeDocument/2006/relationships/hyperlink" Target="https://docs.google.com/forms/d/1cHn_9jcAWliFd4gOohJUf85vI78GhhQtnk7XOQtGbG0/edit" TargetMode="External"/><Relationship Id="rId1" Type="http://schemas.openxmlformats.org/officeDocument/2006/relationships/slideLayout" Target="../slideLayouts/slideLayout2.xml"/><Relationship Id="rId6" Type="http://schemas.openxmlformats.org/officeDocument/2006/relationships/hyperlink" Target="https://docs.google.com/spreadsheets/d/1XEKQvdEFIoiY37hcsH6hKzzc3zwchUuJ1aGbRS6ROdI/edit?gid=0#gid=0" TargetMode="External"/><Relationship Id="rId5" Type="http://schemas.openxmlformats.org/officeDocument/2006/relationships/hyperlink" Target="https://forms.gle/G9CLLWjc2svSukLJ7" TargetMode="External"/><Relationship Id="rId4" Type="http://schemas.openxmlformats.org/officeDocument/2006/relationships/hyperlink" Target="https://forms.gle/5kMj2Quh3hysrV8E8"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hyperlink" Target="https://docs.google.com/spreadsheets/d/1XEKQvdEFIoiY37hcsH6hKzzc3zwchUuJ1aGbRS6ROdI/edit?gid=0#gid=0" TargetMode="External"/><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4EAA5B0-D3A3-D1BF-4EE3-B9E388BE3493}"/>
              </a:ext>
            </a:extLst>
          </p:cNvPr>
          <p:cNvSpPr>
            <a:spLocks noGrp="1"/>
          </p:cNvSpPr>
          <p:nvPr>
            <p:ph type="ctrTitle"/>
          </p:nvPr>
        </p:nvSpPr>
        <p:spPr>
          <a:xfrm>
            <a:off x="825500" y="652041"/>
            <a:ext cx="9144000" cy="3162722"/>
          </a:xfrm>
        </p:spPr>
        <p:txBody>
          <a:bodyPr>
            <a:normAutofit/>
          </a:bodyPr>
          <a:lstStyle/>
          <a:p>
            <a:pPr algn="l">
              <a:lnSpc>
                <a:spcPts val="1200"/>
              </a:lnSpc>
            </a:pPr>
            <a:r>
              <a:rPr lang="en-US" altLang="ja-JP" sz="3200" kern="100" dirty="0">
                <a:effectLst/>
                <a:latin typeface="游明朝" panose="02020400000000000000" pitchFamily="18" charset="-128"/>
                <a:ea typeface="游明朝" panose="02020400000000000000" pitchFamily="18" charset="-128"/>
                <a:cs typeface="Times New Roman" panose="02020603050405020304" pitchFamily="18" charset="0"/>
              </a:rPr>
              <a:t>2025</a:t>
            </a:r>
            <a:r>
              <a:rPr lang="ja-JP" altLang="ja-JP" sz="3200" kern="100" dirty="0">
                <a:effectLst/>
                <a:latin typeface="游明朝" panose="02020400000000000000" pitchFamily="18" charset="-128"/>
                <a:ea typeface="游明朝" panose="02020400000000000000" pitchFamily="18" charset="-128"/>
                <a:cs typeface="Times New Roman" panose="02020603050405020304" pitchFamily="18" charset="0"/>
              </a:rPr>
              <a:t>年度</a:t>
            </a:r>
            <a:br>
              <a:rPr lang="en-US" altLang="ja-JP" sz="3200" kern="100" dirty="0">
                <a:effectLst/>
                <a:latin typeface="游明朝" panose="02020400000000000000" pitchFamily="18" charset="-128"/>
                <a:ea typeface="游明朝" panose="02020400000000000000" pitchFamily="18" charset="-128"/>
                <a:cs typeface="Times New Roman" panose="02020603050405020304" pitchFamily="18" charset="0"/>
              </a:rPr>
            </a:br>
            <a:br>
              <a:rPr lang="en-US" altLang="ja-JP" sz="3200" kern="100" dirty="0">
                <a:effectLst/>
                <a:latin typeface="游明朝" panose="02020400000000000000" pitchFamily="18" charset="-128"/>
                <a:ea typeface="游明朝" panose="02020400000000000000" pitchFamily="18" charset="-128"/>
                <a:cs typeface="Times New Roman" panose="02020603050405020304" pitchFamily="18" charset="0"/>
              </a:rPr>
            </a:br>
            <a:br>
              <a:rPr lang="en-US" altLang="ja-JP" sz="3200" kern="100" dirty="0">
                <a:effectLst/>
                <a:latin typeface="游明朝" panose="02020400000000000000" pitchFamily="18" charset="-128"/>
                <a:ea typeface="游明朝" panose="02020400000000000000" pitchFamily="18" charset="-128"/>
                <a:cs typeface="Times New Roman" panose="02020603050405020304" pitchFamily="18" charset="0"/>
              </a:rPr>
            </a:br>
            <a:br>
              <a:rPr lang="en-US" altLang="ja-JP" sz="3200" kern="100" dirty="0">
                <a:effectLst/>
                <a:latin typeface="游明朝" panose="02020400000000000000" pitchFamily="18" charset="-128"/>
                <a:ea typeface="游明朝" panose="02020400000000000000" pitchFamily="18" charset="-128"/>
                <a:cs typeface="Times New Roman" panose="02020603050405020304" pitchFamily="18" charset="0"/>
              </a:rPr>
            </a:br>
            <a:r>
              <a:rPr lang="ja-JP" altLang="en-US" sz="32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ja-JP" sz="3200" kern="100" dirty="0">
                <a:effectLst/>
                <a:latin typeface="游明朝" panose="02020400000000000000" pitchFamily="18" charset="-128"/>
                <a:ea typeface="游明朝" panose="02020400000000000000" pitchFamily="18" charset="-128"/>
                <a:cs typeface="Times New Roman" panose="02020603050405020304" pitchFamily="18" charset="0"/>
              </a:rPr>
              <a:t>刑務所出所者少年院出院者等の</a:t>
            </a:r>
            <a:br>
              <a:rPr lang="en-US" altLang="ja-JP" sz="3200" kern="100" dirty="0">
                <a:effectLst/>
                <a:latin typeface="游明朝" panose="02020400000000000000" pitchFamily="18" charset="-128"/>
                <a:ea typeface="游明朝" panose="02020400000000000000" pitchFamily="18" charset="-128"/>
                <a:cs typeface="Times New Roman" panose="02020603050405020304" pitchFamily="18" charset="0"/>
              </a:rPr>
            </a:br>
            <a:br>
              <a:rPr lang="en-US" altLang="ja-JP" sz="3200" kern="100" dirty="0">
                <a:effectLst/>
                <a:latin typeface="游明朝" panose="02020400000000000000" pitchFamily="18" charset="-128"/>
                <a:ea typeface="游明朝" panose="02020400000000000000" pitchFamily="18" charset="-128"/>
                <a:cs typeface="Times New Roman" panose="02020603050405020304" pitchFamily="18" charset="0"/>
              </a:rPr>
            </a:br>
            <a:br>
              <a:rPr lang="en-US" altLang="ja-JP" sz="3200" kern="100" dirty="0">
                <a:effectLst/>
                <a:latin typeface="游明朝" panose="02020400000000000000" pitchFamily="18" charset="-128"/>
                <a:ea typeface="游明朝" panose="02020400000000000000" pitchFamily="18" charset="-128"/>
                <a:cs typeface="Times New Roman" panose="02020603050405020304" pitchFamily="18" charset="0"/>
              </a:rPr>
            </a:br>
            <a:r>
              <a:rPr lang="ja-JP" altLang="en-US" sz="3200" kern="100" dirty="0">
                <a:effectLst/>
                <a:latin typeface="游明朝" panose="02020400000000000000" pitchFamily="18" charset="-128"/>
                <a:ea typeface="游明朝" panose="02020400000000000000" pitchFamily="18" charset="-128"/>
                <a:cs typeface="Times New Roman" panose="02020603050405020304" pitchFamily="18" charset="0"/>
              </a:rPr>
              <a:t>　</a:t>
            </a:r>
            <a:br>
              <a:rPr lang="en-US" altLang="ja-JP" sz="3200" kern="100" dirty="0">
                <a:effectLst/>
                <a:latin typeface="游明朝" panose="02020400000000000000" pitchFamily="18" charset="-128"/>
                <a:ea typeface="游明朝" panose="02020400000000000000" pitchFamily="18" charset="-128"/>
                <a:cs typeface="Times New Roman" panose="02020603050405020304" pitchFamily="18" charset="0"/>
              </a:rPr>
            </a:br>
            <a:r>
              <a:rPr lang="ja-JP" altLang="en-US" sz="3200" kern="100" dirty="0">
                <a:effectLst/>
                <a:latin typeface="游明朝" panose="02020400000000000000" pitchFamily="18" charset="-128"/>
                <a:ea typeface="游明朝" panose="02020400000000000000" pitchFamily="18" charset="-128"/>
                <a:cs typeface="Times New Roman" panose="02020603050405020304" pitchFamily="18" charset="0"/>
              </a:rPr>
              <a:t>　</a:t>
            </a:r>
            <a:r>
              <a:rPr lang="ja-JP" altLang="ja-JP" sz="3200" kern="100" dirty="0">
                <a:effectLst/>
                <a:latin typeface="游明朝" panose="02020400000000000000" pitchFamily="18" charset="-128"/>
                <a:ea typeface="游明朝" panose="02020400000000000000" pitchFamily="18" charset="-128"/>
                <a:cs typeface="Times New Roman" panose="02020603050405020304" pitchFamily="18" charset="0"/>
              </a:rPr>
              <a:t>採用・就労活動状況報告書</a:t>
            </a:r>
            <a:r>
              <a:rPr lang="ja-JP" altLang="en-US" sz="3200" kern="100" dirty="0">
                <a:effectLst/>
                <a:latin typeface="游明朝" panose="02020400000000000000" pitchFamily="18" charset="-128"/>
                <a:ea typeface="游明朝" panose="02020400000000000000" pitchFamily="18" charset="-128"/>
                <a:cs typeface="Times New Roman" panose="02020603050405020304" pitchFamily="18" charset="0"/>
              </a:rPr>
              <a:t>（雇用数調査）」</a:t>
            </a:r>
            <a:br>
              <a:rPr lang="en-US" altLang="ja-JP" sz="3200" kern="100" dirty="0">
                <a:effectLst/>
                <a:latin typeface="游明朝" panose="02020400000000000000" pitchFamily="18" charset="-128"/>
                <a:ea typeface="游明朝" panose="02020400000000000000" pitchFamily="18" charset="-128"/>
                <a:cs typeface="Times New Roman" panose="02020603050405020304" pitchFamily="18" charset="0"/>
              </a:rPr>
            </a:br>
            <a:br>
              <a:rPr lang="en-US" altLang="ja-JP" sz="3200" kern="100" dirty="0">
                <a:effectLst/>
                <a:latin typeface="游明朝" panose="02020400000000000000" pitchFamily="18" charset="-128"/>
                <a:ea typeface="游明朝" panose="02020400000000000000" pitchFamily="18" charset="-128"/>
                <a:cs typeface="Times New Roman" panose="02020603050405020304" pitchFamily="18" charset="0"/>
              </a:rPr>
            </a:br>
            <a:br>
              <a:rPr lang="en-US" altLang="ja-JP" sz="3200" kern="100" dirty="0">
                <a:effectLst/>
                <a:latin typeface="游明朝" panose="02020400000000000000" pitchFamily="18" charset="-128"/>
                <a:ea typeface="游明朝" panose="02020400000000000000" pitchFamily="18" charset="-128"/>
                <a:cs typeface="Times New Roman" panose="02020603050405020304" pitchFamily="18" charset="0"/>
              </a:rPr>
            </a:br>
            <a:br>
              <a:rPr lang="ja-JP" altLang="ja-JP" sz="3200" kern="100" dirty="0">
                <a:effectLst/>
                <a:latin typeface="游明朝" panose="02020400000000000000" pitchFamily="18" charset="-128"/>
                <a:ea typeface="游明朝" panose="02020400000000000000" pitchFamily="18" charset="-128"/>
                <a:cs typeface="Times New Roman" panose="02020603050405020304" pitchFamily="18" charset="0"/>
              </a:rPr>
            </a:br>
            <a:r>
              <a:rPr lang="ja-JP" altLang="en-US" sz="3200" kern="100" dirty="0">
                <a:latin typeface="游明朝" panose="02020400000000000000" pitchFamily="18" charset="-128"/>
                <a:ea typeface="游明朝" panose="02020400000000000000" pitchFamily="18" charset="-128"/>
                <a:cs typeface="Times New Roman" panose="02020603050405020304" pitchFamily="18" charset="0"/>
              </a:rPr>
              <a:t>　</a:t>
            </a:r>
            <a:r>
              <a:rPr lang="ja-JP" altLang="ja-JP" sz="3200" kern="100" dirty="0">
                <a:effectLst/>
                <a:latin typeface="游明朝" panose="02020400000000000000" pitchFamily="18" charset="-128"/>
                <a:ea typeface="游明朝" panose="02020400000000000000" pitchFamily="18" charset="-128"/>
                <a:cs typeface="Times New Roman" panose="02020603050405020304" pitchFamily="18" charset="0"/>
              </a:rPr>
              <a:t>提出方法の概要</a:t>
            </a:r>
            <a:b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br>
            <a:endParaRPr kumimoji="1" lang="ja-JP" altLang="en-US" dirty="0"/>
          </a:p>
        </p:txBody>
      </p:sp>
      <p:sp>
        <p:nvSpPr>
          <p:cNvPr id="3" name="字幕 2">
            <a:extLst>
              <a:ext uri="{FF2B5EF4-FFF2-40B4-BE49-F238E27FC236}">
                <a16:creationId xmlns:a16="http://schemas.microsoft.com/office/drawing/2014/main" id="{CB1EB15C-C6BD-C900-18AF-E24D060C878D}"/>
              </a:ext>
            </a:extLst>
          </p:cNvPr>
          <p:cNvSpPr>
            <a:spLocks noGrp="1"/>
          </p:cNvSpPr>
          <p:nvPr>
            <p:ph type="subTitle" idx="1"/>
          </p:nvPr>
        </p:nvSpPr>
        <p:spPr>
          <a:xfrm>
            <a:off x="1866900" y="5189538"/>
            <a:ext cx="9144000" cy="601662"/>
          </a:xfrm>
        </p:spPr>
        <p:txBody>
          <a:bodyPr>
            <a:normAutofit/>
          </a:bodyPr>
          <a:lstStyle/>
          <a:p>
            <a:pPr algn="r"/>
            <a:r>
              <a:rPr kumimoji="1" lang="ja-JP" altLang="en-US" dirty="0"/>
              <a:t>日本財団職親プロジェクト本部事務局</a:t>
            </a:r>
            <a:endParaRPr kumimoji="1" lang="en-US" altLang="ja-JP" dirty="0"/>
          </a:p>
        </p:txBody>
      </p:sp>
    </p:spTree>
    <p:extLst>
      <p:ext uri="{BB962C8B-B14F-4D97-AF65-F5344CB8AC3E}">
        <p14:creationId xmlns:p14="http://schemas.microsoft.com/office/powerpoint/2010/main" val="38048179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35F2C75-25A5-FCDD-9755-150AFE094365}"/>
              </a:ext>
            </a:extLst>
          </p:cNvPr>
          <p:cNvSpPr>
            <a:spLocks noGrp="1"/>
          </p:cNvSpPr>
          <p:nvPr>
            <p:ph type="title"/>
          </p:nvPr>
        </p:nvSpPr>
        <p:spPr>
          <a:xfrm>
            <a:off x="838200" y="260953"/>
            <a:ext cx="10515600" cy="1325563"/>
          </a:xfrm>
        </p:spPr>
        <p:txBody>
          <a:bodyPr/>
          <a:lstStyle/>
          <a:p>
            <a:r>
              <a:rPr kumimoji="1" lang="ja-JP" altLang="en-US" dirty="0"/>
              <a:t>⑤雇用数入力②</a:t>
            </a:r>
          </a:p>
        </p:txBody>
      </p:sp>
      <p:pic>
        <p:nvPicPr>
          <p:cNvPr id="11" name="コンテンツ プレースホルダー 4">
            <a:extLst>
              <a:ext uri="{FF2B5EF4-FFF2-40B4-BE49-F238E27FC236}">
                <a16:creationId xmlns:a16="http://schemas.microsoft.com/office/drawing/2014/main" id="{504F2DF4-4AB5-54AF-16FD-2E7DF89D8925}"/>
              </a:ext>
            </a:extLst>
          </p:cNvPr>
          <p:cNvPicPr>
            <a:picLocks noChangeAspect="1"/>
          </p:cNvPicPr>
          <p:nvPr/>
        </p:nvPicPr>
        <p:blipFill>
          <a:blip r:embed="rId2"/>
          <a:srcRect l="11868" t="27850" b="13284"/>
          <a:stretch/>
        </p:blipFill>
        <p:spPr>
          <a:xfrm>
            <a:off x="638055" y="1162733"/>
            <a:ext cx="4978863" cy="5434314"/>
          </a:xfrm>
          <a:prstGeom prst="rect">
            <a:avLst/>
          </a:prstGeom>
        </p:spPr>
      </p:pic>
      <p:sp>
        <p:nvSpPr>
          <p:cNvPr id="4" name="吹き出し: 角を丸めた四角形 3">
            <a:extLst>
              <a:ext uri="{FF2B5EF4-FFF2-40B4-BE49-F238E27FC236}">
                <a16:creationId xmlns:a16="http://schemas.microsoft.com/office/drawing/2014/main" id="{64704FE5-30DF-DBED-E760-88FFB0E549DE}"/>
              </a:ext>
            </a:extLst>
          </p:cNvPr>
          <p:cNvSpPr/>
          <p:nvPr/>
        </p:nvSpPr>
        <p:spPr>
          <a:xfrm>
            <a:off x="4317356" y="1192192"/>
            <a:ext cx="5741043" cy="1160992"/>
          </a:xfrm>
          <a:prstGeom prst="wedgeRoundRectCallout">
            <a:avLst>
              <a:gd name="adj1" fmla="val -93993"/>
              <a:gd name="adj2" fmla="val 46405"/>
              <a:gd name="adj3" fmla="val 16667"/>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dirty="0">
                <a:solidFill>
                  <a:schemeClr val="tx1"/>
                </a:solidFill>
              </a:rPr>
              <a:t>「対象年月」は提出したい年月の</a:t>
            </a:r>
            <a:r>
              <a:rPr kumimoji="1" lang="en-US" altLang="ja-JP" dirty="0">
                <a:solidFill>
                  <a:schemeClr val="tx1"/>
                </a:solidFill>
              </a:rPr>
              <a:t>1</a:t>
            </a:r>
            <a:r>
              <a:rPr kumimoji="1" lang="ja-JP" altLang="en-US" dirty="0">
                <a:solidFill>
                  <a:schemeClr val="tx1"/>
                </a:solidFill>
              </a:rPr>
              <a:t>日を選択してください。</a:t>
            </a:r>
            <a:r>
              <a:rPr kumimoji="1" lang="en-US" altLang="ja-JP" dirty="0">
                <a:solidFill>
                  <a:schemeClr val="tx1"/>
                </a:solidFill>
              </a:rPr>
              <a:t>2025</a:t>
            </a:r>
            <a:r>
              <a:rPr kumimoji="1" lang="ja-JP" altLang="en-US" dirty="0">
                <a:solidFill>
                  <a:schemeClr val="tx1"/>
                </a:solidFill>
              </a:rPr>
              <a:t>年</a:t>
            </a:r>
            <a:r>
              <a:rPr kumimoji="1" lang="en-US" altLang="ja-JP" dirty="0">
                <a:solidFill>
                  <a:schemeClr val="tx1"/>
                </a:solidFill>
              </a:rPr>
              <a:t>1</a:t>
            </a:r>
            <a:r>
              <a:rPr kumimoji="1" lang="ja-JP" altLang="en-US" dirty="0">
                <a:solidFill>
                  <a:schemeClr val="tx1"/>
                </a:solidFill>
              </a:rPr>
              <a:t>月度の実績を報告する場合は、</a:t>
            </a:r>
            <a:r>
              <a:rPr kumimoji="1" lang="en-US" altLang="ja-JP" dirty="0">
                <a:solidFill>
                  <a:schemeClr val="tx1"/>
                </a:solidFill>
              </a:rPr>
              <a:t>2025/1/1</a:t>
            </a:r>
            <a:r>
              <a:rPr kumimoji="1" lang="ja-JP" altLang="en-US" dirty="0">
                <a:solidFill>
                  <a:schemeClr val="tx1"/>
                </a:solidFill>
              </a:rPr>
              <a:t>を選択・入力してください。</a:t>
            </a:r>
          </a:p>
        </p:txBody>
      </p:sp>
      <p:sp>
        <p:nvSpPr>
          <p:cNvPr id="5" name="吹き出し: 角を丸めた四角形 4">
            <a:extLst>
              <a:ext uri="{FF2B5EF4-FFF2-40B4-BE49-F238E27FC236}">
                <a16:creationId xmlns:a16="http://schemas.microsoft.com/office/drawing/2014/main" id="{F70FB83C-1C23-5D5D-14CD-83AB5B170240}"/>
              </a:ext>
            </a:extLst>
          </p:cNvPr>
          <p:cNvSpPr/>
          <p:nvPr/>
        </p:nvSpPr>
        <p:spPr>
          <a:xfrm>
            <a:off x="2768671" y="3254964"/>
            <a:ext cx="3713152" cy="1160992"/>
          </a:xfrm>
          <a:prstGeom prst="wedgeRoundRectCallout">
            <a:avLst>
              <a:gd name="adj1" fmla="val -64271"/>
              <a:gd name="adj2" fmla="val 41420"/>
              <a:gd name="adj3" fmla="val 16667"/>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dirty="0">
                <a:solidFill>
                  <a:schemeClr val="tx1"/>
                </a:solidFill>
              </a:rPr>
              <a:t>内定・雇用・退職それぞれの人数を</a:t>
            </a:r>
            <a:r>
              <a:rPr kumimoji="1" lang="ja-JP" altLang="en-US" b="1" dirty="0">
                <a:solidFill>
                  <a:schemeClr val="tx1"/>
                </a:solidFill>
              </a:rPr>
              <a:t>半角数字</a:t>
            </a:r>
            <a:r>
              <a:rPr kumimoji="1" lang="ja-JP" altLang="en-US" dirty="0">
                <a:solidFill>
                  <a:schemeClr val="tx1"/>
                </a:solidFill>
              </a:rPr>
              <a:t>で入力してください。</a:t>
            </a:r>
          </a:p>
        </p:txBody>
      </p:sp>
      <p:sp>
        <p:nvSpPr>
          <p:cNvPr id="7" name="右中かっこ 6">
            <a:extLst>
              <a:ext uri="{FF2B5EF4-FFF2-40B4-BE49-F238E27FC236}">
                <a16:creationId xmlns:a16="http://schemas.microsoft.com/office/drawing/2014/main" id="{FD045657-B4DA-FF56-32AF-839026FD8083}"/>
              </a:ext>
            </a:extLst>
          </p:cNvPr>
          <p:cNvSpPr/>
          <p:nvPr/>
        </p:nvSpPr>
        <p:spPr>
          <a:xfrm>
            <a:off x="1608881" y="3090441"/>
            <a:ext cx="474562" cy="27432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8" name="吹き出し: 角を丸めた四角形 7">
            <a:extLst>
              <a:ext uri="{FF2B5EF4-FFF2-40B4-BE49-F238E27FC236}">
                <a16:creationId xmlns:a16="http://schemas.microsoft.com/office/drawing/2014/main" id="{E65DE9FF-061B-58E8-2102-6B9832DA641E}"/>
              </a:ext>
            </a:extLst>
          </p:cNvPr>
          <p:cNvSpPr/>
          <p:nvPr/>
        </p:nvSpPr>
        <p:spPr>
          <a:xfrm>
            <a:off x="2226167" y="5085312"/>
            <a:ext cx="4182378" cy="1160992"/>
          </a:xfrm>
          <a:prstGeom prst="wedgeRoundRectCallout">
            <a:avLst>
              <a:gd name="adj1" fmla="val -61845"/>
              <a:gd name="adj2" fmla="val 62356"/>
              <a:gd name="adj3" fmla="val 16667"/>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dirty="0">
                <a:solidFill>
                  <a:schemeClr val="tx1"/>
                </a:solidFill>
              </a:rPr>
              <a:t>すべての入力が終わられたら「送信」をクリックしてください。</a:t>
            </a:r>
          </a:p>
        </p:txBody>
      </p:sp>
      <p:sp>
        <p:nvSpPr>
          <p:cNvPr id="9" name="思考の吹き出し: 雲形 8">
            <a:extLst>
              <a:ext uri="{FF2B5EF4-FFF2-40B4-BE49-F238E27FC236}">
                <a16:creationId xmlns:a16="http://schemas.microsoft.com/office/drawing/2014/main" id="{57B4FD10-86A6-0B9D-645C-CADAD05E56E9}"/>
              </a:ext>
            </a:extLst>
          </p:cNvPr>
          <p:cNvSpPr/>
          <p:nvPr/>
        </p:nvSpPr>
        <p:spPr>
          <a:xfrm>
            <a:off x="7082281" y="2587819"/>
            <a:ext cx="3568701" cy="3929345"/>
          </a:xfrm>
          <a:prstGeom prst="cloudCallout">
            <a:avLst>
              <a:gd name="adj1" fmla="val -65883"/>
              <a:gd name="adj2" fmla="val 37202"/>
            </a:avLst>
          </a:prstGeom>
        </p:spPr>
        <p:style>
          <a:lnRef idx="2">
            <a:schemeClr val="accent6"/>
          </a:lnRef>
          <a:fillRef idx="1">
            <a:schemeClr val="lt1"/>
          </a:fillRef>
          <a:effectRef idx="0">
            <a:schemeClr val="accent6"/>
          </a:effectRef>
          <a:fontRef idx="minor">
            <a:schemeClr val="dk1"/>
          </a:fontRef>
        </p:style>
        <p:txBody>
          <a:bodyPr rtlCol="0" anchor="ctr"/>
          <a:lstStyle/>
          <a:p>
            <a:endParaRPr lang="en-US" altLang="ja-JP" dirty="0"/>
          </a:p>
          <a:p>
            <a:r>
              <a:rPr lang="ja-JP" altLang="en-US" dirty="0"/>
              <a:t>➀成人職親対象</a:t>
            </a:r>
            <a:endParaRPr lang="en-US" altLang="ja-JP" dirty="0"/>
          </a:p>
          <a:p>
            <a:r>
              <a:rPr kumimoji="1" lang="ja-JP" altLang="en-US" dirty="0"/>
              <a:t>②成人その他</a:t>
            </a:r>
            <a:endParaRPr kumimoji="1" lang="en-US" altLang="ja-JP" dirty="0"/>
          </a:p>
          <a:p>
            <a:r>
              <a:rPr lang="ja-JP" altLang="en-US" dirty="0"/>
              <a:t>③少年職親対象</a:t>
            </a:r>
            <a:endParaRPr lang="en-US" altLang="ja-JP" dirty="0"/>
          </a:p>
          <a:p>
            <a:r>
              <a:rPr kumimoji="1" lang="ja-JP" altLang="en-US" dirty="0"/>
              <a:t>④少年その他</a:t>
            </a:r>
            <a:endParaRPr kumimoji="1" lang="en-US" altLang="ja-JP" dirty="0"/>
          </a:p>
          <a:p>
            <a:r>
              <a:rPr lang="ja-JP" altLang="en-US" dirty="0"/>
              <a:t>　</a:t>
            </a:r>
            <a:r>
              <a:rPr kumimoji="1" lang="ja-JP" altLang="en-US" dirty="0"/>
              <a:t>の各</a:t>
            </a:r>
            <a:r>
              <a:rPr lang="ja-JP" altLang="en-US" dirty="0"/>
              <a:t>シート毎に</a:t>
            </a:r>
            <a:endParaRPr lang="en-US" altLang="ja-JP" dirty="0"/>
          </a:p>
          <a:p>
            <a:r>
              <a:rPr lang="ja-JP" altLang="en-US" dirty="0"/>
              <a:t>　左記の記入後</a:t>
            </a:r>
            <a:endParaRPr lang="en-US" altLang="ja-JP" dirty="0"/>
          </a:p>
          <a:p>
            <a:r>
              <a:rPr kumimoji="1" lang="ja-JP" altLang="en-US" dirty="0"/>
              <a:t>　送信ください。</a:t>
            </a:r>
            <a:endParaRPr kumimoji="1" lang="en-US" altLang="ja-JP" dirty="0"/>
          </a:p>
          <a:p>
            <a:endParaRPr kumimoji="1" lang="en-US" altLang="ja-JP" dirty="0"/>
          </a:p>
          <a:p>
            <a:endParaRPr kumimoji="1" lang="ja-JP" altLang="en-US" dirty="0"/>
          </a:p>
        </p:txBody>
      </p:sp>
    </p:spTree>
    <p:extLst>
      <p:ext uri="{BB962C8B-B14F-4D97-AF65-F5344CB8AC3E}">
        <p14:creationId xmlns:p14="http://schemas.microsoft.com/office/powerpoint/2010/main" val="5430054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D327C1-7546-5316-E42E-4A8EC907EC3B}"/>
              </a:ext>
            </a:extLst>
          </p:cNvPr>
          <p:cNvSpPr>
            <a:spLocks noGrp="1"/>
          </p:cNvSpPr>
          <p:nvPr>
            <p:ph type="title"/>
          </p:nvPr>
        </p:nvSpPr>
        <p:spPr>
          <a:xfrm>
            <a:off x="838200" y="365125"/>
            <a:ext cx="10947400" cy="1325563"/>
          </a:xfrm>
        </p:spPr>
        <p:txBody>
          <a:bodyPr>
            <a:normAutofit/>
          </a:bodyPr>
          <a:lstStyle/>
          <a:p>
            <a:r>
              <a:rPr kumimoji="1" lang="ja-JP" altLang="en-US" sz="4000" dirty="0"/>
              <a:t>⑥雇用数</a:t>
            </a:r>
            <a:r>
              <a:rPr kumimoji="1" lang="en-US" altLang="ja-JP" sz="4000" dirty="0"/>
              <a:t>Google</a:t>
            </a:r>
            <a:r>
              <a:rPr kumimoji="1" lang="ja-JP" altLang="en-US" sz="4000" dirty="0"/>
              <a:t>スプレッドシート（集計表）</a:t>
            </a:r>
          </a:p>
        </p:txBody>
      </p:sp>
      <p:pic>
        <p:nvPicPr>
          <p:cNvPr id="5" name="コンテンツ プレースホルダー 4">
            <a:extLst>
              <a:ext uri="{FF2B5EF4-FFF2-40B4-BE49-F238E27FC236}">
                <a16:creationId xmlns:a16="http://schemas.microsoft.com/office/drawing/2014/main" id="{3FE37D72-43B0-CE96-0BC1-3D13D7399782}"/>
              </a:ext>
            </a:extLst>
          </p:cNvPr>
          <p:cNvPicPr>
            <a:picLocks noGrp="1" noChangeAspect="1"/>
          </p:cNvPicPr>
          <p:nvPr>
            <p:ph idx="1"/>
          </p:nvPr>
        </p:nvPicPr>
        <p:blipFill>
          <a:blip r:embed="rId2"/>
          <a:srcRect b="63398"/>
          <a:stretch/>
        </p:blipFill>
        <p:spPr>
          <a:xfrm>
            <a:off x="241300" y="1544603"/>
            <a:ext cx="11544300" cy="1884397"/>
          </a:xfrm>
        </p:spPr>
      </p:pic>
      <p:sp>
        <p:nvSpPr>
          <p:cNvPr id="6" name="吹き出し: 角を丸めた四角形 5">
            <a:extLst>
              <a:ext uri="{FF2B5EF4-FFF2-40B4-BE49-F238E27FC236}">
                <a16:creationId xmlns:a16="http://schemas.microsoft.com/office/drawing/2014/main" id="{090EFB49-08EC-64DA-9364-7D629564C929}"/>
              </a:ext>
            </a:extLst>
          </p:cNvPr>
          <p:cNvSpPr/>
          <p:nvPr/>
        </p:nvSpPr>
        <p:spPr>
          <a:xfrm>
            <a:off x="5486400" y="3467672"/>
            <a:ext cx="6498572" cy="3390328"/>
          </a:xfrm>
          <a:prstGeom prst="wedgeRoundRectCallout">
            <a:avLst>
              <a:gd name="adj1" fmla="val -57243"/>
              <a:gd name="adj2" fmla="val -35129"/>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r>
              <a:rPr lang="ja-JP" altLang="en-US" dirty="0"/>
              <a:t>・</a:t>
            </a:r>
            <a:r>
              <a:rPr lang="en-US" altLang="ja-JP" dirty="0"/>
              <a:t>Google</a:t>
            </a:r>
            <a:r>
              <a:rPr lang="ja-JP" altLang="en-US" dirty="0"/>
              <a:t>フォームより送信された内容は上記の雇用数スプレッドシート（集計表）に反映されます。</a:t>
            </a:r>
            <a:endParaRPr lang="en-US" altLang="ja-JP" dirty="0"/>
          </a:p>
          <a:p>
            <a:r>
              <a:rPr lang="ja-JP" altLang="en-US" dirty="0"/>
              <a:t>・スプレッドシートの閲覧は可能です。「</a:t>
            </a:r>
            <a:r>
              <a:rPr lang="en-US" altLang="ja-JP" dirty="0"/>
              <a:t>Ctrl+</a:t>
            </a:r>
            <a:r>
              <a:rPr lang="ja-JP" altLang="en-US" dirty="0"/>
              <a:t>Ｆ」で検索画面に企業名を入力すると素早く検索し入力結果が確認できます。</a:t>
            </a:r>
            <a:endParaRPr lang="en-US" altLang="ja-JP"/>
          </a:p>
          <a:p>
            <a:r>
              <a:rPr lang="ja-JP" altLang="en-US"/>
              <a:t>・</a:t>
            </a:r>
            <a:r>
              <a:rPr lang="ja-JP" altLang="en-US" dirty="0"/>
              <a:t>スプレッドシートの編集・修正は本部事務局で行いますので、問い合わせや修正依頼等は本部事務局までご連絡ください。</a:t>
            </a:r>
            <a:endParaRPr lang="en-US" altLang="ja-JP" dirty="0"/>
          </a:p>
          <a:p>
            <a:r>
              <a:rPr kumimoji="1" lang="ja-JP" altLang="en-US" dirty="0"/>
              <a:t>・左記の一覧表は上記の集計表をまとめた総数を表示します。絞り込みにより事務局単位、支部単位、都道府県単位の総数も表示可能ですので、本部事務局までお問い合わせください。</a:t>
            </a:r>
          </a:p>
        </p:txBody>
      </p:sp>
      <p:pic>
        <p:nvPicPr>
          <p:cNvPr id="8" name="図 7">
            <a:extLst>
              <a:ext uri="{FF2B5EF4-FFF2-40B4-BE49-F238E27FC236}">
                <a16:creationId xmlns:a16="http://schemas.microsoft.com/office/drawing/2014/main" id="{16EA3003-758C-700C-9746-70608C2F94D7}"/>
              </a:ext>
            </a:extLst>
          </p:cNvPr>
          <p:cNvPicPr>
            <a:picLocks noChangeAspect="1"/>
          </p:cNvPicPr>
          <p:nvPr/>
        </p:nvPicPr>
        <p:blipFill>
          <a:blip r:embed="rId3"/>
          <a:stretch>
            <a:fillRect/>
          </a:stretch>
        </p:blipFill>
        <p:spPr>
          <a:xfrm>
            <a:off x="241300" y="3473450"/>
            <a:ext cx="4677428" cy="3186557"/>
          </a:xfrm>
          <a:prstGeom prst="rect">
            <a:avLst/>
          </a:prstGeom>
        </p:spPr>
      </p:pic>
    </p:spTree>
    <p:extLst>
      <p:ext uri="{BB962C8B-B14F-4D97-AF65-F5344CB8AC3E}">
        <p14:creationId xmlns:p14="http://schemas.microsoft.com/office/powerpoint/2010/main" val="18743390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E9248E-D066-9836-3890-8CEA992E4A66}"/>
              </a:ext>
            </a:extLst>
          </p:cNvPr>
          <p:cNvSpPr>
            <a:spLocks noGrp="1"/>
          </p:cNvSpPr>
          <p:nvPr>
            <p:ph type="title"/>
          </p:nvPr>
        </p:nvSpPr>
        <p:spPr/>
        <p:txBody>
          <a:bodyPr>
            <a:normAutofit fontScale="90000"/>
          </a:bodyPr>
          <a:lstStyle/>
          <a:p>
            <a:r>
              <a:rPr lang="ja-JP" altLang="en-US" sz="32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ja-JP" sz="3200" kern="100" dirty="0">
                <a:effectLst/>
                <a:latin typeface="游明朝" panose="02020400000000000000" pitchFamily="18" charset="-128"/>
                <a:ea typeface="游明朝" panose="02020400000000000000" pitchFamily="18" charset="-128"/>
                <a:cs typeface="Times New Roman" panose="02020603050405020304" pitchFamily="18" charset="0"/>
              </a:rPr>
              <a:t>刑務所出所者少年院出院者等の</a:t>
            </a:r>
            <a:br>
              <a:rPr lang="en-US" altLang="ja-JP" sz="3200" kern="100" dirty="0">
                <a:effectLst/>
                <a:latin typeface="游明朝" panose="02020400000000000000" pitchFamily="18" charset="-128"/>
                <a:ea typeface="游明朝" panose="02020400000000000000" pitchFamily="18" charset="-128"/>
                <a:cs typeface="Times New Roman" panose="02020603050405020304" pitchFamily="18" charset="0"/>
              </a:rPr>
            </a:br>
            <a:r>
              <a:rPr lang="ja-JP" altLang="en-US" sz="3200" kern="100" dirty="0">
                <a:effectLst/>
                <a:latin typeface="游明朝" panose="02020400000000000000" pitchFamily="18" charset="-128"/>
                <a:ea typeface="游明朝" panose="02020400000000000000" pitchFamily="18" charset="-128"/>
                <a:cs typeface="Times New Roman" panose="02020603050405020304" pitchFamily="18" charset="0"/>
              </a:rPr>
              <a:t>　</a:t>
            </a:r>
            <a:r>
              <a:rPr lang="ja-JP" altLang="ja-JP" sz="3200" kern="100" dirty="0">
                <a:effectLst/>
                <a:latin typeface="游明朝" panose="02020400000000000000" pitchFamily="18" charset="-128"/>
                <a:ea typeface="游明朝" panose="02020400000000000000" pitchFamily="18" charset="-128"/>
                <a:cs typeface="Times New Roman" panose="02020603050405020304" pitchFamily="18" charset="0"/>
              </a:rPr>
              <a:t>採用・就労活動状況報告書</a:t>
            </a:r>
            <a:r>
              <a:rPr lang="ja-JP" altLang="en-US" sz="3200" kern="100" dirty="0">
                <a:effectLst/>
                <a:latin typeface="游明朝" panose="02020400000000000000" pitchFamily="18" charset="-128"/>
                <a:ea typeface="游明朝" panose="02020400000000000000" pitchFamily="18" charset="-128"/>
                <a:cs typeface="Times New Roman" panose="02020603050405020304" pitchFamily="18" charset="0"/>
              </a:rPr>
              <a:t>（以下雇用数調査）」変更点</a:t>
            </a:r>
            <a:endParaRPr kumimoji="1" lang="ja-JP" altLang="en-US" sz="3200" dirty="0"/>
          </a:p>
        </p:txBody>
      </p:sp>
      <p:sp>
        <p:nvSpPr>
          <p:cNvPr id="3" name="コンテンツ プレースホルダー 2">
            <a:extLst>
              <a:ext uri="{FF2B5EF4-FFF2-40B4-BE49-F238E27FC236}">
                <a16:creationId xmlns:a16="http://schemas.microsoft.com/office/drawing/2014/main" id="{EB54BEC0-9861-709B-5739-CD7D1102508A}"/>
              </a:ext>
            </a:extLst>
          </p:cNvPr>
          <p:cNvSpPr>
            <a:spLocks noGrp="1"/>
          </p:cNvSpPr>
          <p:nvPr>
            <p:ph idx="1"/>
          </p:nvPr>
        </p:nvSpPr>
        <p:spPr>
          <a:xfrm>
            <a:off x="838200" y="1825625"/>
            <a:ext cx="6667500" cy="4351338"/>
          </a:xfrm>
        </p:spPr>
        <p:txBody>
          <a:bodyPr>
            <a:normAutofit lnSpcReduction="10000"/>
          </a:bodyPr>
          <a:lstStyle/>
          <a:p>
            <a:r>
              <a:rPr lang="ja-JP" altLang="en-US" sz="28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刑務所出所者少年院出院者等の採用・就労活動状況報告書</a:t>
            </a:r>
            <a:r>
              <a:rPr lang="ja-JP" altLang="en-US" sz="2800" kern="100" dirty="0">
                <a:effectLst/>
                <a:latin typeface="游明朝" panose="02020400000000000000" pitchFamily="18" charset="-128"/>
                <a:ea typeface="游明朝" panose="02020400000000000000" pitchFamily="18" charset="-128"/>
                <a:cs typeface="Times New Roman" panose="02020603050405020304" pitchFamily="18" charset="0"/>
              </a:rPr>
              <a:t>（以下雇用数）」については、従来</a:t>
            </a:r>
            <a:r>
              <a:rPr kumimoji="1" lang="ja-JP" altLang="en-US" dirty="0"/>
              <a:t>、左記の報告書に記入後、事務局・支部・企業単位でメール、</a:t>
            </a:r>
            <a:r>
              <a:rPr kumimoji="1" lang="en-US" altLang="ja-JP" dirty="0"/>
              <a:t>FAX</a:t>
            </a:r>
            <a:r>
              <a:rPr kumimoji="1" lang="ja-JP" altLang="en-US" dirty="0"/>
              <a:t>で本部事務局まで報告していただきました。</a:t>
            </a:r>
            <a:endParaRPr kumimoji="1" lang="en-US" altLang="ja-JP" dirty="0"/>
          </a:p>
          <a:p>
            <a:r>
              <a:rPr kumimoji="1" lang="en-US" altLang="ja-JP" dirty="0"/>
              <a:t>2025</a:t>
            </a:r>
            <a:r>
              <a:rPr kumimoji="1" lang="ja-JP" altLang="en-US" dirty="0"/>
              <a:t>年度より文書による報告形態を廃止し、</a:t>
            </a:r>
            <a:r>
              <a:rPr kumimoji="1" lang="en-US" altLang="ja-JP" dirty="0"/>
              <a:t>Google</a:t>
            </a:r>
            <a:r>
              <a:rPr kumimoji="1" lang="ja-JP" altLang="en-US" dirty="0"/>
              <a:t>フォームに変更し、</a:t>
            </a:r>
            <a:r>
              <a:rPr kumimoji="1" lang="en-US" altLang="ja-JP" dirty="0"/>
              <a:t>DX</a:t>
            </a:r>
            <a:r>
              <a:rPr kumimoji="1" lang="ja-JP" altLang="en-US" dirty="0"/>
              <a:t>化を図ることにより、作業の効率化と職親プロジェクト目標</a:t>
            </a:r>
            <a:r>
              <a:rPr kumimoji="1" lang="en-US" altLang="ja-JP" dirty="0"/>
              <a:t>4500</a:t>
            </a:r>
            <a:r>
              <a:rPr kumimoji="1" lang="ja-JP" altLang="en-US" dirty="0"/>
              <a:t>名雇用に向けた正確な雇用数の把握を目的とします。</a:t>
            </a:r>
          </a:p>
        </p:txBody>
      </p:sp>
      <p:pic>
        <p:nvPicPr>
          <p:cNvPr id="5" name="図 4">
            <a:extLst>
              <a:ext uri="{FF2B5EF4-FFF2-40B4-BE49-F238E27FC236}">
                <a16:creationId xmlns:a16="http://schemas.microsoft.com/office/drawing/2014/main" id="{C7696AE3-B6A7-89CB-65B4-00EBE1818293}"/>
              </a:ext>
            </a:extLst>
          </p:cNvPr>
          <p:cNvPicPr>
            <a:picLocks noChangeAspect="1"/>
          </p:cNvPicPr>
          <p:nvPr/>
        </p:nvPicPr>
        <p:blipFill>
          <a:blip r:embed="rId2"/>
          <a:stretch>
            <a:fillRect/>
          </a:stretch>
        </p:blipFill>
        <p:spPr>
          <a:xfrm>
            <a:off x="7702318" y="1825625"/>
            <a:ext cx="3315163" cy="4744112"/>
          </a:xfrm>
          <a:prstGeom prst="rect">
            <a:avLst/>
          </a:prstGeom>
        </p:spPr>
      </p:pic>
    </p:spTree>
    <p:extLst>
      <p:ext uri="{BB962C8B-B14F-4D97-AF65-F5344CB8AC3E}">
        <p14:creationId xmlns:p14="http://schemas.microsoft.com/office/powerpoint/2010/main" val="17339362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FE219EF-A2E6-28A7-BD17-FBFF7E6CC947}"/>
              </a:ext>
            </a:extLst>
          </p:cNvPr>
          <p:cNvSpPr>
            <a:spLocks noGrp="1"/>
          </p:cNvSpPr>
          <p:nvPr>
            <p:ph type="title"/>
          </p:nvPr>
        </p:nvSpPr>
        <p:spPr/>
        <p:txBody>
          <a:bodyPr>
            <a:normAutofit/>
          </a:bodyPr>
          <a:lstStyle/>
          <a:p>
            <a:r>
              <a:rPr kumimoji="1" lang="ja-JP" altLang="en-US" sz="3200" dirty="0"/>
              <a:t>「雇用数調査」を</a:t>
            </a:r>
            <a:r>
              <a:rPr kumimoji="1" lang="en-US" altLang="ja-JP" sz="3200" dirty="0"/>
              <a:t>Google</a:t>
            </a:r>
            <a:r>
              <a:rPr kumimoji="1" lang="ja-JP" altLang="en-US" sz="3200" dirty="0"/>
              <a:t>フォームにするメリット</a:t>
            </a:r>
          </a:p>
        </p:txBody>
      </p:sp>
      <p:sp>
        <p:nvSpPr>
          <p:cNvPr id="3" name="コンテンツ プレースホルダー 2">
            <a:extLst>
              <a:ext uri="{FF2B5EF4-FFF2-40B4-BE49-F238E27FC236}">
                <a16:creationId xmlns:a16="http://schemas.microsoft.com/office/drawing/2014/main" id="{6D4D1ABE-EEB0-786A-C47E-AFC1F6E1A282}"/>
              </a:ext>
            </a:extLst>
          </p:cNvPr>
          <p:cNvSpPr>
            <a:spLocks noGrp="1"/>
          </p:cNvSpPr>
          <p:nvPr>
            <p:ph idx="1"/>
          </p:nvPr>
        </p:nvSpPr>
        <p:spPr>
          <a:xfrm>
            <a:off x="838200" y="1825624"/>
            <a:ext cx="10515600" cy="4879975"/>
          </a:xfrm>
        </p:spPr>
        <p:txBody>
          <a:bodyPr>
            <a:normAutofit fontScale="92500" lnSpcReduction="10000"/>
          </a:bodyPr>
          <a:lstStyle/>
          <a:p>
            <a:pPr marL="0" indent="0">
              <a:buNone/>
            </a:pPr>
            <a:r>
              <a:rPr kumimoji="1" lang="ja-JP" altLang="en-US" dirty="0"/>
              <a:t>・</a:t>
            </a:r>
            <a:r>
              <a:rPr kumimoji="1" lang="en-US" altLang="ja-JP" dirty="0"/>
              <a:t> PC</a:t>
            </a:r>
            <a:r>
              <a:rPr kumimoji="1" lang="ja-JP" altLang="en-US" dirty="0"/>
              <a:t>・スマホから直接「雇用数調査」の報告ができ、即時集計表に</a:t>
            </a:r>
            <a:endParaRPr kumimoji="1" lang="en-US" altLang="ja-JP" dirty="0"/>
          </a:p>
          <a:p>
            <a:pPr marL="0" indent="0">
              <a:buNone/>
            </a:pPr>
            <a:r>
              <a:rPr lang="ja-JP" altLang="en-US" dirty="0"/>
              <a:t>　</a:t>
            </a:r>
            <a:r>
              <a:rPr kumimoji="1" lang="ja-JP" altLang="en-US" dirty="0"/>
              <a:t>反映することができる。</a:t>
            </a:r>
            <a:endParaRPr kumimoji="1" lang="en-US" altLang="ja-JP" dirty="0"/>
          </a:p>
          <a:p>
            <a:pPr marL="0" indent="0">
              <a:buNone/>
            </a:pPr>
            <a:r>
              <a:rPr lang="ja-JP" altLang="en-US" dirty="0"/>
              <a:t>　</a:t>
            </a:r>
            <a:r>
              <a:rPr kumimoji="1" lang="ja-JP" altLang="en-US" dirty="0"/>
              <a:t>→従来の雇用数調査報告書の配布・集約の手間が省ける。</a:t>
            </a:r>
            <a:endParaRPr kumimoji="1" lang="en-US" altLang="ja-JP" dirty="0"/>
          </a:p>
          <a:p>
            <a:pPr marL="0" indent="0">
              <a:buNone/>
            </a:pPr>
            <a:r>
              <a:rPr lang="ja-JP" altLang="en-US" dirty="0"/>
              <a:t>・</a:t>
            </a:r>
            <a:r>
              <a:rPr kumimoji="1" lang="en-US" altLang="ja-JP" dirty="0"/>
              <a:t>Google</a:t>
            </a:r>
            <a:r>
              <a:rPr kumimoji="1" lang="ja-JP" altLang="en-US" dirty="0"/>
              <a:t>フォームのリンク</a:t>
            </a:r>
            <a:r>
              <a:rPr kumimoji="1" lang="en-US" altLang="ja-JP" dirty="0"/>
              <a:t>URL</a:t>
            </a:r>
            <a:r>
              <a:rPr kumimoji="1" lang="ja-JP" altLang="en-US" dirty="0"/>
              <a:t>（</a:t>
            </a:r>
            <a:r>
              <a:rPr kumimoji="1" lang="en-US" altLang="ja-JP" dirty="0"/>
              <a:t>QR</a:t>
            </a:r>
            <a:r>
              <a:rPr kumimoji="1" lang="ja-JP" altLang="en-US" dirty="0"/>
              <a:t>コード）を一度配布すれば、そ</a:t>
            </a:r>
            <a:endParaRPr kumimoji="1" lang="en-US" altLang="ja-JP" dirty="0"/>
          </a:p>
          <a:p>
            <a:pPr marL="0" indent="0">
              <a:buNone/>
            </a:pPr>
            <a:r>
              <a:rPr lang="ja-JP" altLang="en-US" dirty="0"/>
              <a:t>　</a:t>
            </a:r>
            <a:r>
              <a:rPr kumimoji="1" lang="ja-JP" altLang="en-US" dirty="0"/>
              <a:t>こから常にアクセスすることができ、いつでも報告ができる。</a:t>
            </a:r>
            <a:endParaRPr kumimoji="1" lang="en-US" altLang="ja-JP" dirty="0"/>
          </a:p>
          <a:p>
            <a:pPr marL="0" indent="0">
              <a:buNone/>
            </a:pPr>
            <a:r>
              <a:rPr lang="ja-JP" altLang="en-US" dirty="0"/>
              <a:t>　→報告もれや修正等もその都度入力できる。</a:t>
            </a:r>
            <a:endParaRPr kumimoji="1" lang="en-US" altLang="ja-JP" dirty="0"/>
          </a:p>
          <a:p>
            <a:pPr marL="0" indent="0">
              <a:buNone/>
            </a:pPr>
            <a:r>
              <a:rPr lang="ja-JP" altLang="en-US" dirty="0"/>
              <a:t>・集計表が</a:t>
            </a:r>
            <a:r>
              <a:rPr lang="en-US" altLang="ja-JP" dirty="0"/>
              <a:t>Google</a:t>
            </a:r>
            <a:r>
              <a:rPr lang="ja-JP" altLang="en-US" dirty="0"/>
              <a:t>スプレッドシートで作成されているので、</a:t>
            </a:r>
            <a:r>
              <a:rPr kumimoji="1" lang="ja-JP" altLang="en-US" dirty="0"/>
              <a:t>リ</a:t>
            </a:r>
            <a:endParaRPr kumimoji="1" lang="en-US" altLang="ja-JP" dirty="0"/>
          </a:p>
          <a:p>
            <a:pPr marL="0" indent="0">
              <a:buNone/>
            </a:pPr>
            <a:r>
              <a:rPr lang="ja-JP" altLang="en-US" dirty="0"/>
              <a:t>　</a:t>
            </a:r>
            <a:r>
              <a:rPr kumimoji="1" lang="ja-JP" altLang="en-US" dirty="0"/>
              <a:t>ンク</a:t>
            </a:r>
            <a:r>
              <a:rPr kumimoji="1" lang="en-US" altLang="ja-JP" dirty="0"/>
              <a:t>URL</a:t>
            </a:r>
            <a:r>
              <a:rPr kumimoji="1" lang="ja-JP" altLang="en-US" dirty="0"/>
              <a:t>（</a:t>
            </a:r>
            <a:r>
              <a:rPr kumimoji="1" lang="en-US" altLang="ja-JP" dirty="0"/>
              <a:t>QR</a:t>
            </a:r>
            <a:r>
              <a:rPr kumimoji="1" lang="ja-JP" altLang="en-US" dirty="0"/>
              <a:t>コード）より雇用状況の確認が可能。（調整中）</a:t>
            </a:r>
            <a:endParaRPr kumimoji="1" lang="en-US" altLang="ja-JP" dirty="0"/>
          </a:p>
          <a:p>
            <a:pPr marL="0" indent="0">
              <a:buNone/>
            </a:pPr>
            <a:r>
              <a:rPr lang="ja-JP" altLang="en-US" dirty="0"/>
              <a:t>　→全国の雇用数はもちろん、集計表の絞り込み機能により事務　　</a:t>
            </a:r>
            <a:endParaRPr lang="en-US" altLang="ja-JP" dirty="0"/>
          </a:p>
          <a:p>
            <a:pPr marL="0" indent="0">
              <a:buNone/>
            </a:pPr>
            <a:r>
              <a:rPr lang="ja-JP" altLang="en-US" dirty="0"/>
              <a:t>　　局・支部・企業単位の雇用数の確認も可能。</a:t>
            </a:r>
            <a:endParaRPr lang="en-US" altLang="ja-JP" dirty="0"/>
          </a:p>
          <a:p>
            <a:pPr marL="0" indent="0">
              <a:buNone/>
            </a:pPr>
            <a:r>
              <a:rPr kumimoji="1" lang="ja-JP" altLang="en-US" dirty="0"/>
              <a:t>　</a:t>
            </a:r>
          </a:p>
        </p:txBody>
      </p:sp>
    </p:spTree>
    <p:extLst>
      <p:ext uri="{BB962C8B-B14F-4D97-AF65-F5344CB8AC3E}">
        <p14:creationId xmlns:p14="http://schemas.microsoft.com/office/powerpoint/2010/main" val="40529690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75A1A59-0EAB-E67B-C990-8513494D83E9}"/>
              </a:ext>
            </a:extLst>
          </p:cNvPr>
          <p:cNvSpPr>
            <a:spLocks noGrp="1"/>
          </p:cNvSpPr>
          <p:nvPr>
            <p:ph type="title"/>
          </p:nvPr>
        </p:nvSpPr>
        <p:spPr/>
        <p:txBody>
          <a:bodyPr/>
          <a:lstStyle/>
          <a:p>
            <a:r>
              <a:rPr kumimoji="1" lang="ja-JP" altLang="en-US" dirty="0"/>
              <a:t>「雇用数調査」集約手順</a:t>
            </a:r>
          </a:p>
        </p:txBody>
      </p:sp>
      <p:sp>
        <p:nvSpPr>
          <p:cNvPr id="3" name="コンテンツ プレースホルダー 2">
            <a:extLst>
              <a:ext uri="{FF2B5EF4-FFF2-40B4-BE49-F238E27FC236}">
                <a16:creationId xmlns:a16="http://schemas.microsoft.com/office/drawing/2014/main" id="{EE110943-D489-C12E-794C-F9001AECFDA7}"/>
              </a:ext>
            </a:extLst>
          </p:cNvPr>
          <p:cNvSpPr>
            <a:spLocks noGrp="1"/>
          </p:cNvSpPr>
          <p:nvPr>
            <p:ph idx="1"/>
          </p:nvPr>
        </p:nvSpPr>
        <p:spPr>
          <a:xfrm>
            <a:off x="838200" y="1825625"/>
            <a:ext cx="10515600" cy="3025775"/>
          </a:xfrm>
        </p:spPr>
        <p:txBody>
          <a:bodyPr/>
          <a:lstStyle/>
          <a:p>
            <a:pPr marL="0" indent="0">
              <a:buNone/>
            </a:pPr>
            <a:r>
              <a:rPr kumimoji="1" lang="ja-JP" altLang="en-US" dirty="0"/>
              <a:t>➀月初めに本部事務局より各事務局・支部へ「雇用数調査（</a:t>
            </a:r>
            <a:r>
              <a:rPr kumimoji="1" lang="en-US" altLang="ja-JP" dirty="0"/>
              <a:t>Google</a:t>
            </a:r>
            <a:r>
              <a:rPr kumimoji="1" lang="ja-JP" altLang="en-US" dirty="0"/>
              <a:t>フォーム添付）」をメールで依頼</a:t>
            </a:r>
            <a:endParaRPr kumimoji="1" lang="en-US" altLang="ja-JP" dirty="0"/>
          </a:p>
          <a:p>
            <a:pPr marL="0" indent="0">
              <a:buNone/>
            </a:pPr>
            <a:r>
              <a:rPr lang="ja-JP" altLang="en-US" dirty="0"/>
              <a:t>↓</a:t>
            </a:r>
            <a:endParaRPr kumimoji="1" lang="en-US" altLang="ja-JP" dirty="0"/>
          </a:p>
          <a:p>
            <a:pPr marL="0" indent="0">
              <a:buNone/>
            </a:pPr>
            <a:r>
              <a:rPr lang="ja-JP" altLang="en-US" dirty="0"/>
              <a:t>②各事務局・支部は管轄内の職親企業へメールで依頼</a:t>
            </a:r>
            <a:endParaRPr lang="en-US" altLang="ja-JP" dirty="0"/>
          </a:p>
          <a:p>
            <a:pPr marL="0" indent="0">
              <a:buNone/>
            </a:pPr>
            <a:r>
              <a:rPr lang="ja-JP" altLang="en-US" dirty="0"/>
              <a:t>↓</a:t>
            </a:r>
            <a:endParaRPr lang="en-US" altLang="ja-JP" dirty="0"/>
          </a:p>
          <a:p>
            <a:pPr marL="0" indent="0">
              <a:buNone/>
            </a:pPr>
            <a:r>
              <a:rPr kumimoji="1" lang="ja-JP" altLang="en-US" dirty="0"/>
              <a:t>③各職親企業が</a:t>
            </a:r>
            <a:r>
              <a:rPr kumimoji="1" lang="en-US" altLang="ja-JP" dirty="0"/>
              <a:t>Google</a:t>
            </a:r>
            <a:r>
              <a:rPr kumimoji="1" lang="ja-JP" altLang="en-US" dirty="0"/>
              <a:t>フォームより「雇用数調査」報告</a:t>
            </a:r>
          </a:p>
        </p:txBody>
      </p:sp>
      <p:sp>
        <p:nvSpPr>
          <p:cNvPr id="4" name="吹き出し: 角を丸めた四角形 3">
            <a:extLst>
              <a:ext uri="{FF2B5EF4-FFF2-40B4-BE49-F238E27FC236}">
                <a16:creationId xmlns:a16="http://schemas.microsoft.com/office/drawing/2014/main" id="{60EC017A-D3AA-353E-6083-C05055B4C403}"/>
              </a:ext>
            </a:extLst>
          </p:cNvPr>
          <p:cNvSpPr/>
          <p:nvPr/>
        </p:nvSpPr>
        <p:spPr>
          <a:xfrm>
            <a:off x="1155700" y="4749800"/>
            <a:ext cx="9956800" cy="1981200"/>
          </a:xfrm>
          <a:prstGeom prst="wedgeRoundRectCallout">
            <a:avLst>
              <a:gd name="adj1" fmla="val -53614"/>
              <a:gd name="adj2" fmla="val -48000"/>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r>
              <a:rPr lang="en-US" altLang="ja-JP" sz="2400" b="1" dirty="0"/>
              <a:t>【</a:t>
            </a:r>
            <a:r>
              <a:rPr lang="ja-JP" altLang="en-US" sz="2400" b="1" dirty="0"/>
              <a:t>留意事項</a:t>
            </a:r>
            <a:r>
              <a:rPr lang="en-US" altLang="ja-JP" sz="2400" b="1" dirty="0"/>
              <a:t>】</a:t>
            </a:r>
          </a:p>
          <a:p>
            <a:r>
              <a:rPr lang="ja-JP" altLang="en-US" sz="2400" b="1" dirty="0"/>
              <a:t>　連絡会や職親プロジェクト入会手続きの際必ず「雇用数調査」の</a:t>
            </a:r>
            <a:r>
              <a:rPr kumimoji="1" lang="ja-JP" altLang="en-US" sz="2400" b="1" dirty="0"/>
              <a:t>リ　</a:t>
            </a:r>
            <a:endParaRPr kumimoji="1" lang="en-US" altLang="ja-JP" sz="2400" b="1" dirty="0"/>
          </a:p>
          <a:p>
            <a:r>
              <a:rPr lang="ja-JP" altLang="en-US" sz="2400" b="1" dirty="0"/>
              <a:t>　</a:t>
            </a:r>
            <a:r>
              <a:rPr kumimoji="1" lang="ja-JP" altLang="en-US" sz="2400" b="1" dirty="0"/>
              <a:t>ンク</a:t>
            </a:r>
            <a:r>
              <a:rPr kumimoji="1" lang="en-US" altLang="ja-JP" sz="2400" b="1" dirty="0"/>
              <a:t>URL</a:t>
            </a:r>
            <a:r>
              <a:rPr kumimoji="1" lang="ja-JP" altLang="en-US" sz="2400" b="1" dirty="0"/>
              <a:t>（</a:t>
            </a:r>
            <a:r>
              <a:rPr kumimoji="1" lang="en-US" altLang="ja-JP" sz="2400" b="1" dirty="0"/>
              <a:t>QR</a:t>
            </a:r>
            <a:r>
              <a:rPr kumimoji="1" lang="ja-JP" altLang="en-US" sz="2400" b="1" dirty="0"/>
              <a:t>コード）を配布して説明をしておいてください。職</a:t>
            </a:r>
            <a:endParaRPr kumimoji="1" lang="en-US" altLang="ja-JP" sz="2400" b="1" dirty="0"/>
          </a:p>
          <a:p>
            <a:r>
              <a:rPr lang="ja-JP" altLang="en-US" sz="2400" b="1" dirty="0"/>
              <a:t>　</a:t>
            </a:r>
            <a:r>
              <a:rPr kumimoji="1" lang="ja-JP" altLang="en-US" sz="2400" b="1" dirty="0"/>
              <a:t>親企業に毎月「雇用数調査」の報告をルーティン化していただけたら、集約手順の手間は必要なくなるかと思います。</a:t>
            </a:r>
          </a:p>
        </p:txBody>
      </p:sp>
    </p:spTree>
    <p:extLst>
      <p:ext uri="{BB962C8B-B14F-4D97-AF65-F5344CB8AC3E}">
        <p14:creationId xmlns:p14="http://schemas.microsoft.com/office/powerpoint/2010/main" val="38835060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2F6AEB2-F4E5-0ED1-ED2D-BCA13C0F2680}"/>
              </a:ext>
            </a:extLst>
          </p:cNvPr>
          <p:cNvSpPr>
            <a:spLocks noGrp="1"/>
          </p:cNvSpPr>
          <p:nvPr>
            <p:ph type="title"/>
          </p:nvPr>
        </p:nvSpPr>
        <p:spPr/>
        <p:txBody>
          <a:bodyPr/>
          <a:lstStyle/>
          <a:p>
            <a:r>
              <a:rPr kumimoji="1" lang="ja-JP" altLang="en-US" dirty="0"/>
              <a:t>「雇用数調査</a:t>
            </a:r>
            <a:r>
              <a:rPr kumimoji="1" lang="en-US" altLang="ja-JP" dirty="0"/>
              <a:t>Google</a:t>
            </a:r>
            <a:r>
              <a:rPr kumimoji="1" lang="ja-JP" altLang="en-US" dirty="0"/>
              <a:t>フォーム」報告手順</a:t>
            </a:r>
          </a:p>
        </p:txBody>
      </p:sp>
      <p:sp>
        <p:nvSpPr>
          <p:cNvPr id="3" name="コンテンツ プレースホルダー 2">
            <a:extLst>
              <a:ext uri="{FF2B5EF4-FFF2-40B4-BE49-F238E27FC236}">
                <a16:creationId xmlns:a16="http://schemas.microsoft.com/office/drawing/2014/main" id="{49A56D8C-3CC5-A824-7898-1437A1714AB0}"/>
              </a:ext>
            </a:extLst>
          </p:cNvPr>
          <p:cNvSpPr>
            <a:spLocks noGrp="1"/>
          </p:cNvSpPr>
          <p:nvPr>
            <p:ph idx="1"/>
          </p:nvPr>
        </p:nvSpPr>
        <p:spPr>
          <a:xfrm>
            <a:off x="838200" y="1825625"/>
            <a:ext cx="11187896" cy="4351338"/>
          </a:xfrm>
        </p:spPr>
        <p:txBody>
          <a:bodyPr/>
          <a:lstStyle/>
          <a:p>
            <a:pPr marL="0" indent="0">
              <a:buNone/>
            </a:pPr>
            <a:r>
              <a:rPr kumimoji="1" lang="ja-JP" altLang="en-US" dirty="0"/>
              <a:t>➀雇用数調査</a:t>
            </a:r>
            <a:r>
              <a:rPr kumimoji="1" lang="en-US" altLang="ja-JP" dirty="0"/>
              <a:t>Google</a:t>
            </a:r>
            <a:r>
              <a:rPr kumimoji="1" lang="ja-JP" altLang="en-US" dirty="0"/>
              <a:t>フォーム</a:t>
            </a:r>
            <a:r>
              <a:rPr lang="ja-JP" altLang="en-US" dirty="0"/>
              <a:t>＆</a:t>
            </a:r>
            <a:r>
              <a:rPr kumimoji="1" lang="ja-JP" altLang="en-US" dirty="0"/>
              <a:t>集計表スプレッドシート</a:t>
            </a:r>
            <a:r>
              <a:rPr kumimoji="1" lang="en-US" altLang="ja-JP" dirty="0"/>
              <a:t>URL</a:t>
            </a:r>
          </a:p>
          <a:p>
            <a:pPr marL="0" indent="0">
              <a:buNone/>
            </a:pPr>
            <a:r>
              <a:rPr lang="ja-JP" altLang="en-US" dirty="0"/>
              <a:t>②</a:t>
            </a:r>
            <a:r>
              <a:rPr kumimoji="1" lang="ja-JP" altLang="en-US" dirty="0"/>
              <a:t>雇用数調査</a:t>
            </a:r>
            <a:r>
              <a:rPr kumimoji="1" lang="en-US" altLang="ja-JP" dirty="0"/>
              <a:t>Google</a:t>
            </a:r>
            <a:r>
              <a:rPr kumimoji="1" lang="ja-JP" altLang="en-US" dirty="0"/>
              <a:t>フォーム＆集計表スプレッドシート</a:t>
            </a:r>
            <a:r>
              <a:rPr kumimoji="1" lang="en-US" altLang="ja-JP" dirty="0"/>
              <a:t>QR</a:t>
            </a:r>
            <a:r>
              <a:rPr kumimoji="1" lang="ja-JP" altLang="en-US" dirty="0"/>
              <a:t>コード</a:t>
            </a:r>
            <a:endParaRPr kumimoji="1" lang="en-US" altLang="ja-JP" dirty="0"/>
          </a:p>
          <a:p>
            <a:pPr marL="0" indent="0">
              <a:buNone/>
            </a:pPr>
            <a:r>
              <a:rPr lang="ja-JP" altLang="en-US" dirty="0"/>
              <a:t>③</a:t>
            </a:r>
            <a:r>
              <a:rPr kumimoji="1" lang="ja-JP" altLang="en-US" dirty="0"/>
              <a:t>雇用数調査</a:t>
            </a:r>
            <a:r>
              <a:rPr kumimoji="1" lang="en-US" altLang="ja-JP" dirty="0"/>
              <a:t>Google</a:t>
            </a:r>
            <a:r>
              <a:rPr kumimoji="1" lang="ja-JP" altLang="en-US" dirty="0"/>
              <a:t>フォーム（全</a:t>
            </a:r>
            <a:r>
              <a:rPr kumimoji="1" lang="en-US" altLang="ja-JP" dirty="0"/>
              <a:t>4</a:t>
            </a:r>
            <a:r>
              <a:rPr kumimoji="1" lang="ja-JP" altLang="en-US" dirty="0"/>
              <a:t>種）</a:t>
            </a:r>
            <a:endParaRPr kumimoji="1" lang="en-US" altLang="ja-JP" dirty="0"/>
          </a:p>
          <a:p>
            <a:pPr marL="0" indent="0">
              <a:buNone/>
            </a:pPr>
            <a:r>
              <a:rPr lang="ja-JP" altLang="en-US" dirty="0"/>
              <a:t>④</a:t>
            </a:r>
            <a:r>
              <a:rPr kumimoji="1" lang="ja-JP" altLang="en-US" dirty="0"/>
              <a:t>雇用数入力➀</a:t>
            </a:r>
            <a:endParaRPr kumimoji="1" lang="en-US" altLang="ja-JP" dirty="0"/>
          </a:p>
          <a:p>
            <a:pPr marL="0" indent="0">
              <a:buNone/>
            </a:pPr>
            <a:r>
              <a:rPr kumimoji="1" lang="ja-JP" altLang="en-US" dirty="0"/>
              <a:t>⑤雇用数入力②</a:t>
            </a:r>
            <a:endParaRPr kumimoji="1" lang="en-US" altLang="ja-JP" dirty="0"/>
          </a:p>
          <a:p>
            <a:pPr marL="0" indent="0">
              <a:buNone/>
            </a:pPr>
            <a:r>
              <a:rPr lang="ja-JP" altLang="en-US" dirty="0"/>
              <a:t>⑥</a:t>
            </a:r>
            <a:r>
              <a:rPr kumimoji="1" lang="ja-JP" altLang="en-US" dirty="0"/>
              <a:t>雇用数</a:t>
            </a:r>
            <a:r>
              <a:rPr kumimoji="1" lang="en-US" altLang="ja-JP" dirty="0"/>
              <a:t>Google</a:t>
            </a:r>
            <a:r>
              <a:rPr kumimoji="1" lang="ja-JP" altLang="en-US" dirty="0"/>
              <a:t>スプレッドシート（集計表）</a:t>
            </a:r>
            <a:endParaRPr kumimoji="1" lang="en-US" altLang="ja-JP" dirty="0"/>
          </a:p>
          <a:p>
            <a:pPr marL="0" indent="0">
              <a:buNone/>
            </a:pPr>
            <a:r>
              <a:rPr lang="ja-JP" altLang="en-US" dirty="0"/>
              <a:t>　→次ページ以降詳細説明</a:t>
            </a:r>
            <a:endParaRPr kumimoji="1" lang="ja-JP" altLang="en-US" dirty="0"/>
          </a:p>
        </p:txBody>
      </p:sp>
    </p:spTree>
    <p:extLst>
      <p:ext uri="{BB962C8B-B14F-4D97-AF65-F5344CB8AC3E}">
        <p14:creationId xmlns:p14="http://schemas.microsoft.com/office/powerpoint/2010/main" val="16797574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95EEF81-20EB-020D-A7BF-C107FF3BBD32}"/>
              </a:ext>
            </a:extLst>
          </p:cNvPr>
          <p:cNvSpPr>
            <a:spLocks noGrp="1"/>
          </p:cNvSpPr>
          <p:nvPr>
            <p:ph type="title"/>
          </p:nvPr>
        </p:nvSpPr>
        <p:spPr>
          <a:xfrm>
            <a:off x="939961" y="156781"/>
            <a:ext cx="10515600" cy="746045"/>
          </a:xfrm>
        </p:spPr>
        <p:txBody>
          <a:bodyPr>
            <a:normAutofit/>
          </a:bodyPr>
          <a:lstStyle/>
          <a:p>
            <a:r>
              <a:rPr kumimoji="1" lang="ja-JP" altLang="en-US" sz="3200" dirty="0"/>
              <a:t>➀雇用数調査</a:t>
            </a:r>
            <a:r>
              <a:rPr kumimoji="1" lang="en-US" altLang="ja-JP" sz="3200" dirty="0"/>
              <a:t>Google</a:t>
            </a:r>
            <a:r>
              <a:rPr kumimoji="1" lang="ja-JP" altLang="en-US" sz="3200" dirty="0"/>
              <a:t>フォーム</a:t>
            </a:r>
            <a:r>
              <a:rPr kumimoji="1" lang="en-US" altLang="ja-JP" sz="3200" dirty="0"/>
              <a:t>URL</a:t>
            </a:r>
            <a:endParaRPr kumimoji="1" lang="ja-JP" altLang="en-US" sz="3200" dirty="0"/>
          </a:p>
        </p:txBody>
      </p:sp>
      <p:sp>
        <p:nvSpPr>
          <p:cNvPr id="3" name="コンテンツ プレースホルダー 2">
            <a:extLst>
              <a:ext uri="{FF2B5EF4-FFF2-40B4-BE49-F238E27FC236}">
                <a16:creationId xmlns:a16="http://schemas.microsoft.com/office/drawing/2014/main" id="{F0B53BB9-E6EA-AA14-43FF-430534437337}"/>
              </a:ext>
            </a:extLst>
          </p:cNvPr>
          <p:cNvSpPr>
            <a:spLocks noGrp="1"/>
          </p:cNvSpPr>
          <p:nvPr>
            <p:ph idx="1"/>
          </p:nvPr>
        </p:nvSpPr>
        <p:spPr>
          <a:xfrm>
            <a:off x="1143483" y="902826"/>
            <a:ext cx="10312078" cy="3278810"/>
          </a:xfrm>
        </p:spPr>
        <p:txBody>
          <a:bodyPr>
            <a:normAutofit fontScale="32500" lnSpcReduction="20000"/>
          </a:bodyPr>
          <a:lstStyle/>
          <a:p>
            <a:pPr marL="0" indent="0">
              <a:buNone/>
            </a:pPr>
            <a:r>
              <a:rPr lang="ja-JP" altLang="en-US" dirty="0"/>
              <a:t>▼</a:t>
            </a:r>
            <a:r>
              <a:rPr lang="zh-TW" altLang="en-US" b="0" i="0" dirty="0">
                <a:solidFill>
                  <a:srgbClr val="202124"/>
                </a:solidFill>
                <a:effectLst/>
                <a:latin typeface="docs-Roboto"/>
              </a:rPr>
              <a:t>職親企業雇用数調査</a:t>
            </a:r>
            <a:r>
              <a:rPr lang="en-US" altLang="zh-TW" b="0" i="0" dirty="0">
                <a:solidFill>
                  <a:srgbClr val="202124"/>
                </a:solidFill>
                <a:effectLst/>
                <a:latin typeface="docs-Roboto"/>
              </a:rPr>
              <a:t>(</a:t>
            </a:r>
            <a:r>
              <a:rPr lang="zh-TW" altLang="en-US" b="0" i="0" dirty="0">
                <a:solidFill>
                  <a:srgbClr val="202124"/>
                </a:solidFill>
                <a:effectLst/>
                <a:latin typeface="docs-Roboto"/>
              </a:rPr>
              <a:t>職親対象者</a:t>
            </a:r>
            <a:r>
              <a:rPr lang="ja-JP" altLang="en-US" b="0" i="0" dirty="0">
                <a:solidFill>
                  <a:srgbClr val="202124"/>
                </a:solidFill>
                <a:effectLst/>
                <a:latin typeface="docs-Roboto"/>
              </a:rPr>
              <a:t>用</a:t>
            </a:r>
            <a:r>
              <a:rPr lang="en-US" altLang="ja-JP" b="0" i="0" dirty="0">
                <a:solidFill>
                  <a:srgbClr val="202124"/>
                </a:solidFill>
                <a:effectLst/>
                <a:latin typeface="docs-Roboto"/>
              </a:rPr>
              <a:t>Google</a:t>
            </a:r>
            <a:r>
              <a:rPr lang="ja-JP" altLang="en-US" b="0" i="0" dirty="0">
                <a:solidFill>
                  <a:srgbClr val="202124"/>
                </a:solidFill>
                <a:effectLst/>
                <a:latin typeface="docs-Roboto"/>
              </a:rPr>
              <a:t>フォーム</a:t>
            </a:r>
            <a:r>
              <a:rPr lang="en-US" altLang="zh-TW" b="0" i="0" dirty="0">
                <a:solidFill>
                  <a:srgbClr val="202124"/>
                </a:solidFill>
                <a:effectLst/>
                <a:latin typeface="docs-Roboto"/>
              </a:rPr>
              <a:t>)</a:t>
            </a:r>
            <a:r>
              <a:rPr lang="en-US" altLang="ja-JP" b="0" i="0" dirty="0">
                <a:solidFill>
                  <a:srgbClr val="202124"/>
                </a:solidFill>
                <a:effectLst/>
                <a:latin typeface="docs-Roboto"/>
              </a:rPr>
              <a:t>【</a:t>
            </a:r>
            <a:r>
              <a:rPr lang="ja-JP" altLang="en-US" b="0" i="0" dirty="0">
                <a:solidFill>
                  <a:srgbClr val="202124"/>
                </a:solidFill>
                <a:effectLst/>
                <a:latin typeface="docs-Roboto"/>
              </a:rPr>
              <a:t>成人職親対象</a:t>
            </a:r>
            <a:r>
              <a:rPr lang="en-US" altLang="ja-JP" b="0" i="0" dirty="0">
                <a:solidFill>
                  <a:srgbClr val="202124"/>
                </a:solidFill>
                <a:effectLst/>
                <a:latin typeface="docs-Roboto"/>
              </a:rPr>
              <a:t>】</a:t>
            </a:r>
            <a:endParaRPr lang="en-US" altLang="zh-TW" b="0" i="0" dirty="0">
              <a:solidFill>
                <a:srgbClr val="202124"/>
              </a:solidFill>
              <a:effectLst/>
              <a:latin typeface="docs-Roboto"/>
            </a:endParaRPr>
          </a:p>
          <a:p>
            <a:pPr>
              <a:buNone/>
            </a:pPr>
            <a:r>
              <a:rPr lang="en-US" altLang="ja-JP" dirty="0">
                <a:hlinkClick r:id="rId2"/>
              </a:rPr>
              <a:t>https://docs.google.com/forms/d/1cHn_9jcAWliFd4gOohJUf85vI78GhhQtnk7XOQtGbG0/edit</a:t>
            </a:r>
            <a:endParaRPr lang="en-US" altLang="ja-JP" dirty="0"/>
          </a:p>
          <a:p>
            <a:pPr>
              <a:buNone/>
            </a:pPr>
            <a:endParaRPr lang="en-US" altLang="ja-JP" dirty="0"/>
          </a:p>
          <a:p>
            <a:pPr marL="0" indent="0">
              <a:buNone/>
            </a:pPr>
            <a:r>
              <a:rPr lang="ja-JP" altLang="en-US" b="0" i="0" dirty="0">
                <a:solidFill>
                  <a:srgbClr val="202124"/>
                </a:solidFill>
                <a:effectLst/>
                <a:latin typeface="docs-Roboto"/>
              </a:rPr>
              <a:t>▼職親企業雇用数調査</a:t>
            </a:r>
            <a:r>
              <a:rPr lang="en-US" altLang="ja-JP" b="0" i="0" dirty="0">
                <a:solidFill>
                  <a:srgbClr val="202124"/>
                </a:solidFill>
                <a:effectLst/>
                <a:latin typeface="docs-Roboto"/>
              </a:rPr>
              <a:t>(</a:t>
            </a:r>
            <a:r>
              <a:rPr lang="ja-JP" altLang="en-US" b="0" i="0" dirty="0">
                <a:solidFill>
                  <a:srgbClr val="202124"/>
                </a:solidFill>
                <a:effectLst/>
                <a:latin typeface="docs-Roboto"/>
              </a:rPr>
              <a:t>その他出所者等</a:t>
            </a:r>
            <a:r>
              <a:rPr lang="en-US" altLang="ja-JP" b="0" i="0" dirty="0">
                <a:solidFill>
                  <a:srgbClr val="202124"/>
                </a:solidFill>
                <a:effectLst/>
                <a:latin typeface="docs-Roboto"/>
              </a:rPr>
              <a:t>)</a:t>
            </a:r>
            <a:r>
              <a:rPr lang="ja-JP" altLang="en-US" b="0" i="0" dirty="0">
                <a:solidFill>
                  <a:srgbClr val="202124"/>
                </a:solidFill>
                <a:effectLst/>
                <a:latin typeface="docs-Roboto"/>
              </a:rPr>
              <a:t>用</a:t>
            </a:r>
            <a:r>
              <a:rPr lang="en-US" altLang="ja-JP" b="0" i="0" dirty="0">
                <a:solidFill>
                  <a:srgbClr val="202124"/>
                </a:solidFill>
                <a:effectLst/>
                <a:latin typeface="docs-Roboto"/>
              </a:rPr>
              <a:t>Google</a:t>
            </a:r>
            <a:r>
              <a:rPr lang="ja-JP" altLang="en-US" b="0" i="0" dirty="0">
                <a:solidFill>
                  <a:srgbClr val="202124"/>
                </a:solidFill>
                <a:effectLst/>
                <a:latin typeface="docs-Roboto"/>
              </a:rPr>
              <a:t>フォーム</a:t>
            </a:r>
            <a:r>
              <a:rPr lang="en-US" altLang="ja-JP" b="0" i="0" dirty="0">
                <a:solidFill>
                  <a:srgbClr val="202124"/>
                </a:solidFill>
                <a:effectLst/>
                <a:latin typeface="docs-Roboto"/>
              </a:rPr>
              <a:t>【</a:t>
            </a:r>
            <a:r>
              <a:rPr lang="ja-JP" altLang="en-US" b="0" i="0" dirty="0">
                <a:solidFill>
                  <a:srgbClr val="202124"/>
                </a:solidFill>
                <a:effectLst/>
                <a:latin typeface="docs-Roboto"/>
              </a:rPr>
              <a:t>成人その他</a:t>
            </a:r>
            <a:r>
              <a:rPr lang="en-US" altLang="ja-JP" b="0" i="0" dirty="0">
                <a:solidFill>
                  <a:srgbClr val="202124"/>
                </a:solidFill>
                <a:effectLst/>
                <a:latin typeface="docs-Roboto"/>
              </a:rPr>
              <a:t>】</a:t>
            </a:r>
            <a:endParaRPr kumimoji="1" lang="en-US" altLang="ja-JP" dirty="0"/>
          </a:p>
          <a:p>
            <a:pPr marL="0" indent="0">
              <a:buNone/>
            </a:pPr>
            <a:r>
              <a:rPr kumimoji="1" lang="en-US" altLang="ja-JP" dirty="0">
                <a:hlinkClick r:id="rId3"/>
              </a:rPr>
              <a:t>https://forms.gle/VHfDLUA4uAjn8pB37</a:t>
            </a:r>
            <a:endParaRPr kumimoji="1" lang="en-US" altLang="ja-JP" dirty="0"/>
          </a:p>
          <a:p>
            <a:pPr marL="0" indent="0">
              <a:buNone/>
            </a:pPr>
            <a:endParaRPr lang="en-US" altLang="ja-JP" dirty="0"/>
          </a:p>
          <a:p>
            <a:pPr marL="0" indent="0">
              <a:buNone/>
            </a:pPr>
            <a:r>
              <a:rPr kumimoji="1" lang="ja-JP" altLang="en-US" dirty="0"/>
              <a:t>▼</a:t>
            </a:r>
            <a:r>
              <a:rPr lang="ja-JP" altLang="en-US" b="0" i="0" dirty="0">
                <a:solidFill>
                  <a:srgbClr val="202124"/>
                </a:solidFill>
                <a:effectLst/>
                <a:latin typeface="docs-Roboto"/>
              </a:rPr>
              <a:t>職親企業雇用数調査</a:t>
            </a:r>
            <a:r>
              <a:rPr lang="en-US" altLang="ja-JP" b="0" i="0" dirty="0">
                <a:solidFill>
                  <a:srgbClr val="202124"/>
                </a:solidFill>
                <a:effectLst/>
                <a:latin typeface="docs-Roboto"/>
              </a:rPr>
              <a:t>(</a:t>
            </a:r>
            <a:r>
              <a:rPr lang="ja-JP" altLang="en-US" b="0" i="0" dirty="0">
                <a:solidFill>
                  <a:srgbClr val="202124"/>
                </a:solidFill>
                <a:effectLst/>
                <a:latin typeface="docs-Roboto"/>
              </a:rPr>
              <a:t>少年・職親対象者</a:t>
            </a:r>
            <a:r>
              <a:rPr lang="en-US" altLang="ja-JP" b="0" i="0" dirty="0">
                <a:solidFill>
                  <a:srgbClr val="202124"/>
                </a:solidFill>
                <a:effectLst/>
                <a:latin typeface="docs-Roboto"/>
              </a:rPr>
              <a:t>) ver.2</a:t>
            </a:r>
            <a:r>
              <a:rPr lang="ja-JP" altLang="en-US" b="0" i="0" dirty="0">
                <a:solidFill>
                  <a:srgbClr val="202124"/>
                </a:solidFill>
                <a:effectLst/>
                <a:latin typeface="docs-Roboto"/>
              </a:rPr>
              <a:t>用</a:t>
            </a:r>
            <a:r>
              <a:rPr lang="en-US" altLang="ja-JP" b="0" i="0" dirty="0">
                <a:solidFill>
                  <a:srgbClr val="202124"/>
                </a:solidFill>
                <a:effectLst/>
                <a:latin typeface="docs-Roboto"/>
              </a:rPr>
              <a:t>Google</a:t>
            </a:r>
            <a:r>
              <a:rPr lang="ja-JP" altLang="en-US" b="0" i="0" dirty="0">
                <a:solidFill>
                  <a:srgbClr val="202124"/>
                </a:solidFill>
                <a:effectLst/>
                <a:latin typeface="docs-Roboto"/>
              </a:rPr>
              <a:t>フォーム</a:t>
            </a:r>
            <a:r>
              <a:rPr lang="en-US" altLang="ja-JP" b="0" i="0" dirty="0">
                <a:solidFill>
                  <a:srgbClr val="202124"/>
                </a:solidFill>
                <a:effectLst/>
                <a:latin typeface="docs-Roboto"/>
              </a:rPr>
              <a:t>【</a:t>
            </a:r>
            <a:r>
              <a:rPr lang="ja-JP" altLang="en-US" b="0" i="0" dirty="0">
                <a:solidFill>
                  <a:srgbClr val="202124"/>
                </a:solidFill>
                <a:effectLst/>
                <a:latin typeface="docs-Roboto"/>
              </a:rPr>
              <a:t>少年職親対象</a:t>
            </a:r>
            <a:r>
              <a:rPr lang="en-US" altLang="ja-JP" b="0" i="0" dirty="0">
                <a:solidFill>
                  <a:srgbClr val="202124"/>
                </a:solidFill>
                <a:effectLst/>
                <a:latin typeface="docs-Roboto"/>
              </a:rPr>
              <a:t>】</a:t>
            </a:r>
          </a:p>
          <a:p>
            <a:pPr marL="0" indent="0">
              <a:buNone/>
            </a:pPr>
            <a:r>
              <a:rPr kumimoji="1" lang="en-US" altLang="ja-JP" dirty="0">
                <a:hlinkClick r:id="rId4"/>
              </a:rPr>
              <a:t>https://forms.gle/5kMj2Quh3hysrV8E8</a:t>
            </a:r>
            <a:endParaRPr kumimoji="1" lang="en-US" altLang="ja-JP" dirty="0"/>
          </a:p>
          <a:p>
            <a:pPr marL="0" indent="0">
              <a:buNone/>
            </a:pPr>
            <a:endParaRPr kumimoji="1" lang="en-US" altLang="ja-JP" dirty="0"/>
          </a:p>
          <a:p>
            <a:pPr marL="0" indent="0">
              <a:buNone/>
            </a:pPr>
            <a:r>
              <a:rPr lang="ja-JP" altLang="en-US" dirty="0"/>
              <a:t>▼</a:t>
            </a:r>
            <a:r>
              <a:rPr lang="ja-JP" altLang="en-US" b="0" i="0" dirty="0">
                <a:solidFill>
                  <a:srgbClr val="202124"/>
                </a:solidFill>
                <a:effectLst/>
                <a:latin typeface="docs-Roboto"/>
              </a:rPr>
              <a:t>職親企業雇用数調査</a:t>
            </a:r>
            <a:r>
              <a:rPr lang="en-US" altLang="ja-JP" b="0" i="0" dirty="0">
                <a:solidFill>
                  <a:srgbClr val="202124"/>
                </a:solidFill>
                <a:effectLst/>
                <a:latin typeface="docs-Roboto"/>
              </a:rPr>
              <a:t>(</a:t>
            </a:r>
            <a:r>
              <a:rPr lang="ja-JP" altLang="en-US" b="0" i="0" dirty="0">
                <a:solidFill>
                  <a:srgbClr val="202124"/>
                </a:solidFill>
                <a:effectLst/>
                <a:latin typeface="docs-Roboto"/>
              </a:rPr>
              <a:t>その他出所者等</a:t>
            </a:r>
            <a:r>
              <a:rPr lang="en-US" altLang="ja-JP" b="0" i="0" dirty="0">
                <a:solidFill>
                  <a:srgbClr val="202124"/>
                </a:solidFill>
                <a:effectLst/>
                <a:latin typeface="docs-Roboto"/>
              </a:rPr>
              <a:t>)ver.2</a:t>
            </a:r>
            <a:r>
              <a:rPr lang="ja-JP" altLang="en-US" b="0" i="0" dirty="0">
                <a:solidFill>
                  <a:srgbClr val="202124"/>
                </a:solidFill>
                <a:effectLst/>
                <a:latin typeface="docs-Roboto"/>
              </a:rPr>
              <a:t>用</a:t>
            </a:r>
            <a:r>
              <a:rPr lang="en-US" altLang="ja-JP" b="0" i="0" dirty="0">
                <a:solidFill>
                  <a:srgbClr val="202124"/>
                </a:solidFill>
                <a:effectLst/>
                <a:latin typeface="docs-Roboto"/>
              </a:rPr>
              <a:t>Google</a:t>
            </a:r>
            <a:r>
              <a:rPr lang="ja-JP" altLang="en-US" b="0" i="0" dirty="0">
                <a:solidFill>
                  <a:srgbClr val="202124"/>
                </a:solidFill>
                <a:effectLst/>
                <a:latin typeface="docs-Roboto"/>
              </a:rPr>
              <a:t>フォーム</a:t>
            </a:r>
            <a:r>
              <a:rPr lang="en-US" altLang="ja-JP" b="0" i="0" dirty="0">
                <a:solidFill>
                  <a:srgbClr val="202124"/>
                </a:solidFill>
                <a:effectLst/>
                <a:latin typeface="docs-Roboto"/>
              </a:rPr>
              <a:t>【</a:t>
            </a:r>
            <a:r>
              <a:rPr lang="ja-JP" altLang="en-US" b="0" i="0" dirty="0">
                <a:solidFill>
                  <a:srgbClr val="202124"/>
                </a:solidFill>
                <a:effectLst/>
                <a:latin typeface="docs-Roboto"/>
              </a:rPr>
              <a:t>少年その他</a:t>
            </a:r>
            <a:r>
              <a:rPr lang="en-US" altLang="ja-JP" b="0" i="0" dirty="0">
                <a:solidFill>
                  <a:srgbClr val="202124"/>
                </a:solidFill>
                <a:effectLst/>
                <a:latin typeface="docs-Roboto"/>
              </a:rPr>
              <a:t>】</a:t>
            </a:r>
          </a:p>
          <a:p>
            <a:pPr marL="0" indent="0">
              <a:buNone/>
            </a:pPr>
            <a:r>
              <a:rPr lang="en-US" altLang="ja-JP" b="0" i="0" dirty="0">
                <a:solidFill>
                  <a:srgbClr val="202124"/>
                </a:solidFill>
                <a:effectLst/>
                <a:latin typeface="docs-Roboto"/>
                <a:hlinkClick r:id="rId5"/>
              </a:rPr>
              <a:t>https://forms.gle/G9CLLWjc2svSukLJ7</a:t>
            </a:r>
            <a:endParaRPr lang="en-US" altLang="ja-JP" b="0" i="0" dirty="0">
              <a:solidFill>
                <a:srgbClr val="202124"/>
              </a:solidFill>
              <a:effectLst/>
              <a:latin typeface="docs-Roboto"/>
            </a:endParaRPr>
          </a:p>
          <a:p>
            <a:pPr marL="0" indent="0">
              <a:buNone/>
            </a:pPr>
            <a:endParaRPr lang="en-US" altLang="ja-JP" dirty="0">
              <a:solidFill>
                <a:srgbClr val="202124"/>
              </a:solidFill>
              <a:latin typeface="docs-Roboto"/>
            </a:endParaRPr>
          </a:p>
          <a:p>
            <a:pPr marL="0" indent="0">
              <a:buNone/>
            </a:pPr>
            <a:r>
              <a:rPr lang="ja-JP" altLang="en-US" b="0" i="0" dirty="0">
                <a:solidFill>
                  <a:srgbClr val="202124"/>
                </a:solidFill>
                <a:effectLst/>
                <a:latin typeface="docs-Roboto"/>
              </a:rPr>
              <a:t>▼企業一覧</a:t>
            </a:r>
            <a:endParaRPr lang="en-US" altLang="ja-JP" b="0" i="0" dirty="0">
              <a:solidFill>
                <a:srgbClr val="202124"/>
              </a:solidFill>
              <a:effectLst/>
              <a:latin typeface="docs-Roboto"/>
            </a:endParaRPr>
          </a:p>
          <a:p>
            <a:pPr marL="0" indent="0">
              <a:buNone/>
            </a:pPr>
            <a:r>
              <a:rPr lang="en-US" altLang="ja-JP" dirty="0">
                <a:hlinkClick r:id="rId6"/>
              </a:rPr>
              <a:t>https://docs.google.com/spreadsheets/d/1XEKQvdEFIoiY37hcsH6hKzzc3zwchUuJ1aGbRS6ROdI/edit?gid=0#gid=0</a:t>
            </a:r>
            <a:endParaRPr lang="en-US" altLang="ja-JP" dirty="0"/>
          </a:p>
          <a:p>
            <a:pPr marL="0" indent="0">
              <a:buNone/>
            </a:pPr>
            <a:endParaRPr lang="en-US" altLang="ja-JP" dirty="0"/>
          </a:p>
          <a:p>
            <a:pPr marL="0" indent="0">
              <a:buNone/>
            </a:pPr>
            <a:endParaRPr lang="en-US" altLang="ja-JP" dirty="0"/>
          </a:p>
          <a:p>
            <a:pPr marL="0" indent="0">
              <a:buNone/>
            </a:pPr>
            <a:endParaRPr lang="en-US" altLang="ja-JP" dirty="0"/>
          </a:p>
          <a:p>
            <a:pPr marL="0" indent="0">
              <a:buNone/>
            </a:pPr>
            <a:endParaRPr lang="en-US" altLang="ja-JP" b="0" i="0" dirty="0">
              <a:solidFill>
                <a:srgbClr val="202124"/>
              </a:solidFill>
              <a:effectLst/>
              <a:latin typeface="docs-Roboto"/>
            </a:endParaRPr>
          </a:p>
          <a:p>
            <a:pPr marL="0" indent="0">
              <a:buNone/>
            </a:pPr>
            <a:endParaRPr kumimoji="1" lang="ja-JP" altLang="en-US" dirty="0"/>
          </a:p>
        </p:txBody>
      </p:sp>
      <p:sp>
        <p:nvSpPr>
          <p:cNvPr id="5" name="コンテンツ プレースホルダー 2">
            <a:extLst>
              <a:ext uri="{FF2B5EF4-FFF2-40B4-BE49-F238E27FC236}">
                <a16:creationId xmlns:a16="http://schemas.microsoft.com/office/drawing/2014/main" id="{2D0B94AB-068A-0B4A-9F22-DB9EF4AC4DB3}"/>
              </a:ext>
            </a:extLst>
          </p:cNvPr>
          <p:cNvSpPr txBox="1">
            <a:spLocks/>
          </p:cNvSpPr>
          <p:nvPr/>
        </p:nvSpPr>
        <p:spPr>
          <a:xfrm>
            <a:off x="939961" y="5010170"/>
            <a:ext cx="9387068" cy="147942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sz="1100" dirty="0"/>
              <a:t>▼雇用数集計スプレッドシート</a:t>
            </a:r>
            <a:endParaRPr lang="en-US" altLang="ja-JP" sz="1100" dirty="0"/>
          </a:p>
          <a:p>
            <a:pPr marL="0" indent="0">
              <a:buFont typeface="Arial" panose="020B0604020202020204" pitchFamily="34" charset="0"/>
              <a:buNone/>
            </a:pPr>
            <a:r>
              <a:rPr lang="en-US" altLang="ja-JP" sz="1100" dirty="0">
                <a:hlinkClick r:id="rId7"/>
              </a:rPr>
              <a:t>https://docs.google.com/spreadsheets/d/1ZGVNoo-4k__D7nH_jk9CnnmxyIZt-kzDUO_t7i2Yy_o/edit?gid=1305007396#gid=1305007396</a:t>
            </a:r>
            <a:endParaRPr lang="en-US" altLang="ja-JP" sz="1100" dirty="0"/>
          </a:p>
          <a:p>
            <a:pPr marL="0" indent="0">
              <a:buFont typeface="Arial" panose="020B0604020202020204" pitchFamily="34" charset="0"/>
              <a:buNone/>
            </a:pPr>
            <a:r>
              <a:rPr lang="ja-JP" altLang="en-US" sz="1100" dirty="0"/>
              <a:t>▼雇用数少年スプレッドシート</a:t>
            </a:r>
            <a:endParaRPr lang="en-US" altLang="ja-JP" sz="1100" dirty="0"/>
          </a:p>
          <a:p>
            <a:pPr marL="0" indent="0">
              <a:buFont typeface="Arial" panose="020B0604020202020204" pitchFamily="34" charset="0"/>
              <a:buNone/>
            </a:pPr>
            <a:r>
              <a:rPr lang="en-US" altLang="ja-JP" sz="1100" dirty="0">
                <a:hlinkClick r:id="rId8"/>
              </a:rPr>
              <a:t>https://docs.google.com/spreadsheets/d/1QB8rvIMAiHZaln1NkRLA3q3kLUlt91aVuLfuR9Qsg8s/edit?resourcekey=&amp;gid=1437607683#gid=1437607683</a:t>
            </a:r>
            <a:endParaRPr lang="en-US" altLang="ja-JP" sz="1100" dirty="0"/>
          </a:p>
          <a:p>
            <a:pPr marL="0" indent="0">
              <a:buFont typeface="Arial" panose="020B0604020202020204" pitchFamily="34" charset="0"/>
              <a:buNone/>
            </a:pPr>
            <a:endParaRPr lang="ja-JP" altLang="en-US" sz="1600" dirty="0"/>
          </a:p>
        </p:txBody>
      </p:sp>
      <p:sp>
        <p:nvSpPr>
          <p:cNvPr id="6" name="タイトル 1">
            <a:extLst>
              <a:ext uri="{FF2B5EF4-FFF2-40B4-BE49-F238E27FC236}">
                <a16:creationId xmlns:a16="http://schemas.microsoft.com/office/drawing/2014/main" id="{8F66EBF6-8AF1-82FC-B3C3-DB8CD1845AB9}"/>
              </a:ext>
            </a:extLst>
          </p:cNvPr>
          <p:cNvSpPr txBox="1">
            <a:spLocks/>
          </p:cNvSpPr>
          <p:nvPr/>
        </p:nvSpPr>
        <p:spPr>
          <a:xfrm>
            <a:off x="939961" y="4264125"/>
            <a:ext cx="10515600" cy="74604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200" dirty="0"/>
              <a:t>雇用数集計表</a:t>
            </a:r>
            <a:r>
              <a:rPr lang="en-US" altLang="ja-JP" sz="3200" dirty="0"/>
              <a:t>Google</a:t>
            </a:r>
            <a:r>
              <a:rPr lang="ja-JP" altLang="en-US" sz="3200" dirty="0"/>
              <a:t>スプレッドシート</a:t>
            </a:r>
            <a:r>
              <a:rPr lang="en-US" altLang="ja-JP" sz="3200" dirty="0"/>
              <a:t>URL</a:t>
            </a:r>
            <a:endParaRPr lang="ja-JP" altLang="en-US" sz="3200" dirty="0"/>
          </a:p>
        </p:txBody>
      </p:sp>
    </p:spTree>
    <p:extLst>
      <p:ext uri="{BB962C8B-B14F-4D97-AF65-F5344CB8AC3E}">
        <p14:creationId xmlns:p14="http://schemas.microsoft.com/office/powerpoint/2010/main" val="26649111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396F5AE-8053-275C-7499-045EFFADB596}"/>
              </a:ext>
            </a:extLst>
          </p:cNvPr>
          <p:cNvSpPr>
            <a:spLocks noGrp="1"/>
          </p:cNvSpPr>
          <p:nvPr>
            <p:ph type="title"/>
          </p:nvPr>
        </p:nvSpPr>
        <p:spPr>
          <a:xfrm>
            <a:off x="838200" y="365125"/>
            <a:ext cx="7449273" cy="757619"/>
          </a:xfrm>
        </p:spPr>
        <p:txBody>
          <a:bodyPr>
            <a:normAutofit/>
          </a:bodyPr>
          <a:lstStyle/>
          <a:p>
            <a:r>
              <a:rPr kumimoji="1" lang="ja-JP" altLang="en-US" sz="3200" dirty="0"/>
              <a:t>②雇用数調査</a:t>
            </a:r>
            <a:r>
              <a:rPr kumimoji="1" lang="en-US" altLang="ja-JP" sz="3200" dirty="0"/>
              <a:t>Google</a:t>
            </a:r>
            <a:r>
              <a:rPr kumimoji="1" lang="ja-JP" altLang="en-US" sz="3200" dirty="0"/>
              <a:t>フォーム</a:t>
            </a:r>
            <a:r>
              <a:rPr kumimoji="1" lang="en-US" altLang="ja-JP" sz="3200" dirty="0"/>
              <a:t>QR</a:t>
            </a:r>
            <a:r>
              <a:rPr kumimoji="1" lang="ja-JP" altLang="en-US" sz="3200" dirty="0"/>
              <a:t>コード</a:t>
            </a:r>
          </a:p>
        </p:txBody>
      </p:sp>
      <p:sp>
        <p:nvSpPr>
          <p:cNvPr id="10" name="コンテンツ プレースホルダー 8">
            <a:extLst>
              <a:ext uri="{FF2B5EF4-FFF2-40B4-BE49-F238E27FC236}">
                <a16:creationId xmlns:a16="http://schemas.microsoft.com/office/drawing/2014/main" id="{8356A5E7-DF5D-404A-017B-ECF9EA523182}"/>
              </a:ext>
            </a:extLst>
          </p:cNvPr>
          <p:cNvSpPr txBox="1">
            <a:spLocks/>
          </p:cNvSpPr>
          <p:nvPr/>
        </p:nvSpPr>
        <p:spPr>
          <a:xfrm>
            <a:off x="7379022" y="833377"/>
            <a:ext cx="4566051" cy="348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sz="2000" dirty="0"/>
              <a:t>・</a:t>
            </a:r>
            <a:r>
              <a:rPr lang="en-US" altLang="ja-JP" sz="2000" dirty="0"/>
              <a:t>QR</a:t>
            </a:r>
            <a:r>
              <a:rPr lang="ja-JP" altLang="en-US" sz="2000" dirty="0"/>
              <a:t>コードから</a:t>
            </a:r>
            <a:endParaRPr lang="en-US" altLang="ja-JP" sz="2000" dirty="0"/>
          </a:p>
          <a:p>
            <a:pPr marL="0" indent="0">
              <a:buFont typeface="Arial" panose="020B0604020202020204" pitchFamily="34" charset="0"/>
              <a:buNone/>
            </a:pPr>
            <a:r>
              <a:rPr lang="ja-JP" altLang="en-US" sz="2000" dirty="0"/>
              <a:t>左記</a:t>
            </a:r>
            <a:r>
              <a:rPr lang="en-US" altLang="ja-JP" sz="2000" dirty="0"/>
              <a:t>5</a:t>
            </a:r>
            <a:r>
              <a:rPr lang="ja-JP" altLang="en-US" sz="2000" dirty="0"/>
              <a:t>項目のリンクアドレスが一括表示されます。</a:t>
            </a:r>
            <a:endParaRPr lang="en-US" altLang="ja-JP" sz="2000" dirty="0"/>
          </a:p>
          <a:p>
            <a:pPr marL="0" indent="0">
              <a:buFont typeface="Arial" panose="020B0604020202020204" pitchFamily="34" charset="0"/>
              <a:buNone/>
            </a:pPr>
            <a:r>
              <a:rPr lang="en-US" altLang="ja-JP" sz="2000" dirty="0"/>
              <a:t>【</a:t>
            </a:r>
            <a:r>
              <a:rPr lang="ja-JP" altLang="en-US" sz="2000" dirty="0"/>
              <a:t>注意</a:t>
            </a:r>
            <a:r>
              <a:rPr lang="en-US" altLang="ja-JP" sz="2000" dirty="0"/>
              <a:t>】</a:t>
            </a:r>
          </a:p>
          <a:p>
            <a:pPr marL="0" indent="0">
              <a:buFont typeface="Arial" panose="020B0604020202020204" pitchFamily="34" charset="0"/>
              <a:buNone/>
            </a:pPr>
            <a:r>
              <a:rPr lang="ja-JP" altLang="en-US" sz="2000" dirty="0"/>
              <a:t>・登録文字列と入力が異なると集計表に反映されません。 ⑤で企業名の文字列を確認・コピーして➀～④までの入力をお願いします。</a:t>
            </a:r>
            <a:endParaRPr lang="en-US" altLang="ja-JP" sz="2000" dirty="0"/>
          </a:p>
          <a:p>
            <a:pPr marL="0" indent="0">
              <a:buFont typeface="Arial" panose="020B0604020202020204" pitchFamily="34" charset="0"/>
              <a:buNone/>
            </a:pPr>
            <a:r>
              <a:rPr lang="ja-JP" altLang="en-US" sz="2000" dirty="0"/>
              <a:t>・内定・雇用・退職は</a:t>
            </a:r>
            <a:r>
              <a:rPr lang="ja-JP" altLang="en-US" sz="2000" b="1" dirty="0"/>
              <a:t>半角数字</a:t>
            </a:r>
            <a:r>
              <a:rPr lang="ja-JP" altLang="en-US" sz="2000" dirty="0"/>
              <a:t>で入力してください。</a:t>
            </a:r>
          </a:p>
        </p:txBody>
      </p:sp>
      <p:sp>
        <p:nvSpPr>
          <p:cNvPr id="11" name="吹き出し: 角を丸めた四角形 10">
            <a:extLst>
              <a:ext uri="{FF2B5EF4-FFF2-40B4-BE49-F238E27FC236}">
                <a16:creationId xmlns:a16="http://schemas.microsoft.com/office/drawing/2014/main" id="{8918F8C9-0A0B-5D93-91B4-FE91F4508B61}"/>
              </a:ext>
            </a:extLst>
          </p:cNvPr>
          <p:cNvSpPr/>
          <p:nvPr/>
        </p:nvSpPr>
        <p:spPr>
          <a:xfrm>
            <a:off x="3967022" y="1190514"/>
            <a:ext cx="3194050" cy="3124200"/>
          </a:xfrm>
          <a:prstGeom prst="wedgeRoundRectCallout">
            <a:avLst>
              <a:gd name="adj1" fmla="val -82195"/>
              <a:gd name="adj2" fmla="val -1383"/>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pPr marL="0" indent="0">
              <a:buNone/>
            </a:pPr>
            <a:r>
              <a:rPr lang="en-US" altLang="ja-JP" sz="2800" dirty="0"/>
              <a:t>【</a:t>
            </a:r>
            <a:r>
              <a:rPr lang="ja-JP" altLang="en-US" sz="2800" dirty="0"/>
              <a:t>おまとめ</a:t>
            </a:r>
            <a:r>
              <a:rPr lang="en-US" altLang="ja-JP" sz="2800" dirty="0"/>
              <a:t>QR】</a:t>
            </a:r>
          </a:p>
          <a:p>
            <a:pPr marL="0" indent="0">
              <a:buNone/>
            </a:pPr>
            <a:r>
              <a:rPr lang="ja-JP" altLang="en-US" sz="2800" dirty="0"/>
              <a:t>➀成人職親対象</a:t>
            </a:r>
            <a:endParaRPr lang="en-US" altLang="ja-JP" sz="2800" dirty="0"/>
          </a:p>
          <a:p>
            <a:pPr marL="0" indent="0">
              <a:buNone/>
            </a:pPr>
            <a:r>
              <a:rPr lang="ja-JP" altLang="en-US" sz="2800" dirty="0"/>
              <a:t>②成人その他</a:t>
            </a:r>
            <a:endParaRPr lang="en-US" altLang="ja-JP" sz="2800" dirty="0"/>
          </a:p>
          <a:p>
            <a:pPr marL="0" indent="0">
              <a:buNone/>
            </a:pPr>
            <a:r>
              <a:rPr lang="ja-JP" altLang="en-US" sz="2800" dirty="0"/>
              <a:t>③少年職親対象</a:t>
            </a:r>
            <a:endParaRPr lang="en-US" altLang="ja-JP" sz="2800" dirty="0"/>
          </a:p>
          <a:p>
            <a:pPr marL="0" indent="0">
              <a:buNone/>
            </a:pPr>
            <a:r>
              <a:rPr lang="ja-JP" altLang="en-US" sz="2800" dirty="0"/>
              <a:t>④少年その他</a:t>
            </a:r>
            <a:endParaRPr lang="en-US" altLang="ja-JP" sz="2800" dirty="0"/>
          </a:p>
          <a:p>
            <a:pPr marL="0" indent="0">
              <a:buNone/>
            </a:pPr>
            <a:r>
              <a:rPr lang="ja-JP" altLang="en-US" sz="2800" dirty="0"/>
              <a:t>⑤企業一覧</a:t>
            </a:r>
            <a:endParaRPr kumimoji="1" lang="ja-JP" altLang="en-US" dirty="0"/>
          </a:p>
        </p:txBody>
      </p:sp>
      <p:pic>
        <p:nvPicPr>
          <p:cNvPr id="4" name="図 3">
            <a:extLst>
              <a:ext uri="{FF2B5EF4-FFF2-40B4-BE49-F238E27FC236}">
                <a16:creationId xmlns:a16="http://schemas.microsoft.com/office/drawing/2014/main" id="{987A55D6-93EC-CB3F-BB87-668EBDEEBCC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0944" y="1866900"/>
            <a:ext cx="1771429" cy="1771429"/>
          </a:xfrm>
          <a:prstGeom prst="rect">
            <a:avLst/>
          </a:prstGeom>
        </p:spPr>
      </p:pic>
      <p:sp>
        <p:nvSpPr>
          <p:cNvPr id="3" name="タイトル 1">
            <a:extLst>
              <a:ext uri="{FF2B5EF4-FFF2-40B4-BE49-F238E27FC236}">
                <a16:creationId xmlns:a16="http://schemas.microsoft.com/office/drawing/2014/main" id="{483F5C0B-B9BC-3ACE-A2DA-347A2A9FF561}"/>
              </a:ext>
            </a:extLst>
          </p:cNvPr>
          <p:cNvSpPr txBox="1">
            <a:spLocks/>
          </p:cNvSpPr>
          <p:nvPr/>
        </p:nvSpPr>
        <p:spPr>
          <a:xfrm>
            <a:off x="838200" y="4210793"/>
            <a:ext cx="9021501" cy="757619"/>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200" dirty="0"/>
              <a:t>②雇用数集計表</a:t>
            </a:r>
            <a:r>
              <a:rPr lang="en-US" altLang="ja-JP" sz="3200" dirty="0"/>
              <a:t>Google</a:t>
            </a:r>
            <a:r>
              <a:rPr lang="ja-JP" altLang="en-US" sz="3200" dirty="0"/>
              <a:t>スプレッドシート</a:t>
            </a:r>
            <a:r>
              <a:rPr lang="en-US" altLang="ja-JP" sz="3200" dirty="0"/>
              <a:t>QR</a:t>
            </a:r>
            <a:r>
              <a:rPr lang="ja-JP" altLang="en-US" sz="3200" dirty="0"/>
              <a:t>コード</a:t>
            </a:r>
          </a:p>
        </p:txBody>
      </p:sp>
      <p:pic>
        <p:nvPicPr>
          <p:cNvPr id="6" name="図 5">
            <a:extLst>
              <a:ext uri="{FF2B5EF4-FFF2-40B4-BE49-F238E27FC236}">
                <a16:creationId xmlns:a16="http://schemas.microsoft.com/office/drawing/2014/main" id="{6F8329F3-C400-D3DA-1A0B-8E9F4CDDB14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0944" y="4968412"/>
            <a:ext cx="1771429" cy="1771429"/>
          </a:xfrm>
          <a:prstGeom prst="rect">
            <a:avLst/>
          </a:prstGeom>
        </p:spPr>
      </p:pic>
      <p:sp>
        <p:nvSpPr>
          <p:cNvPr id="7" name="吹き出し: 角を丸めた四角形 6">
            <a:extLst>
              <a:ext uri="{FF2B5EF4-FFF2-40B4-BE49-F238E27FC236}">
                <a16:creationId xmlns:a16="http://schemas.microsoft.com/office/drawing/2014/main" id="{FCC706CB-1F79-5B1B-12ED-9892FEC3C3DD}"/>
              </a:ext>
            </a:extLst>
          </p:cNvPr>
          <p:cNvSpPr/>
          <p:nvPr/>
        </p:nvSpPr>
        <p:spPr>
          <a:xfrm>
            <a:off x="4059619" y="5059918"/>
            <a:ext cx="4667692" cy="1588415"/>
          </a:xfrm>
          <a:prstGeom prst="wedgeRoundRectCallout">
            <a:avLst>
              <a:gd name="adj1" fmla="val -82195"/>
              <a:gd name="adj2" fmla="val -1383"/>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pPr marL="0" indent="0">
              <a:buNone/>
            </a:pPr>
            <a:r>
              <a:rPr lang="en-US" altLang="ja-JP" sz="2800" dirty="0"/>
              <a:t>【</a:t>
            </a:r>
            <a:r>
              <a:rPr lang="ja-JP" altLang="en-US" sz="2800" dirty="0"/>
              <a:t>おまとめ</a:t>
            </a:r>
            <a:r>
              <a:rPr lang="en-US" altLang="ja-JP" sz="2800" dirty="0"/>
              <a:t>QR】</a:t>
            </a:r>
          </a:p>
          <a:p>
            <a:pPr marL="0" indent="0">
              <a:buNone/>
            </a:pPr>
            <a:r>
              <a:rPr lang="ja-JP" altLang="en-US" sz="2800" dirty="0"/>
              <a:t>➀雇用数集計表</a:t>
            </a:r>
            <a:endParaRPr lang="en-US" altLang="ja-JP" sz="2800" dirty="0"/>
          </a:p>
          <a:p>
            <a:pPr marL="0" indent="0">
              <a:buNone/>
            </a:pPr>
            <a:r>
              <a:rPr lang="ja-JP" altLang="en-US" sz="2800" dirty="0"/>
              <a:t>②雇用数（少年）集計表</a:t>
            </a:r>
            <a:endParaRPr lang="en-US" altLang="ja-JP" sz="2800" dirty="0"/>
          </a:p>
          <a:p>
            <a:pPr marL="0" indent="0">
              <a:buNone/>
            </a:pPr>
            <a:endParaRPr kumimoji="1" lang="ja-JP" altLang="en-US" dirty="0"/>
          </a:p>
        </p:txBody>
      </p:sp>
    </p:spTree>
    <p:extLst>
      <p:ext uri="{BB962C8B-B14F-4D97-AF65-F5344CB8AC3E}">
        <p14:creationId xmlns:p14="http://schemas.microsoft.com/office/powerpoint/2010/main" val="24371349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075C962-1701-120A-78F6-BE4B358BCF0E}"/>
              </a:ext>
            </a:extLst>
          </p:cNvPr>
          <p:cNvSpPr>
            <a:spLocks noGrp="1"/>
          </p:cNvSpPr>
          <p:nvPr>
            <p:ph type="title"/>
          </p:nvPr>
        </p:nvSpPr>
        <p:spPr/>
        <p:txBody>
          <a:bodyPr/>
          <a:lstStyle/>
          <a:p>
            <a:r>
              <a:rPr kumimoji="1" lang="ja-JP" altLang="en-US" dirty="0"/>
              <a:t>③雇用数調査</a:t>
            </a:r>
            <a:r>
              <a:rPr kumimoji="1" lang="en-US" altLang="ja-JP" dirty="0"/>
              <a:t>Google</a:t>
            </a:r>
            <a:r>
              <a:rPr kumimoji="1" lang="ja-JP" altLang="en-US" dirty="0"/>
              <a:t>フォーム（全</a:t>
            </a:r>
            <a:r>
              <a:rPr kumimoji="1" lang="en-US" altLang="ja-JP" dirty="0"/>
              <a:t>4</a:t>
            </a:r>
            <a:r>
              <a:rPr kumimoji="1" lang="ja-JP" altLang="en-US" dirty="0"/>
              <a:t>種）</a:t>
            </a:r>
          </a:p>
        </p:txBody>
      </p:sp>
      <p:pic>
        <p:nvPicPr>
          <p:cNvPr id="5" name="コンテンツ プレースホルダー 4">
            <a:extLst>
              <a:ext uri="{FF2B5EF4-FFF2-40B4-BE49-F238E27FC236}">
                <a16:creationId xmlns:a16="http://schemas.microsoft.com/office/drawing/2014/main" id="{FC3FCA7E-EEDF-A0BD-0B3B-EF3A05A1563D}"/>
              </a:ext>
            </a:extLst>
          </p:cNvPr>
          <p:cNvPicPr>
            <a:picLocks noGrp="1" noChangeAspect="1"/>
          </p:cNvPicPr>
          <p:nvPr>
            <p:ph idx="1"/>
          </p:nvPr>
        </p:nvPicPr>
        <p:blipFill>
          <a:blip r:embed="rId2"/>
          <a:srcRect l="11868" b="13284"/>
          <a:stretch/>
        </p:blipFill>
        <p:spPr>
          <a:xfrm>
            <a:off x="209666" y="1519859"/>
            <a:ext cx="2755077" cy="4339524"/>
          </a:xfrm>
        </p:spPr>
      </p:pic>
      <p:pic>
        <p:nvPicPr>
          <p:cNvPr id="7" name="図 6">
            <a:extLst>
              <a:ext uri="{FF2B5EF4-FFF2-40B4-BE49-F238E27FC236}">
                <a16:creationId xmlns:a16="http://schemas.microsoft.com/office/drawing/2014/main" id="{9BD8032A-F09E-FB12-6988-ACA38A1D7855}"/>
              </a:ext>
            </a:extLst>
          </p:cNvPr>
          <p:cNvPicPr>
            <a:picLocks noChangeAspect="1"/>
          </p:cNvPicPr>
          <p:nvPr/>
        </p:nvPicPr>
        <p:blipFill>
          <a:blip r:embed="rId3"/>
          <a:stretch>
            <a:fillRect/>
          </a:stretch>
        </p:blipFill>
        <p:spPr>
          <a:xfrm>
            <a:off x="3113905" y="1545871"/>
            <a:ext cx="2880772" cy="4351338"/>
          </a:xfrm>
          <a:prstGeom prst="rect">
            <a:avLst/>
          </a:prstGeom>
        </p:spPr>
      </p:pic>
      <p:pic>
        <p:nvPicPr>
          <p:cNvPr id="8" name="コンテンツ プレースホルダー 4">
            <a:extLst>
              <a:ext uri="{FF2B5EF4-FFF2-40B4-BE49-F238E27FC236}">
                <a16:creationId xmlns:a16="http://schemas.microsoft.com/office/drawing/2014/main" id="{CA5136C8-BA8B-414C-319F-41F7A2649178}"/>
              </a:ext>
            </a:extLst>
          </p:cNvPr>
          <p:cNvPicPr>
            <a:picLocks noChangeAspect="1"/>
          </p:cNvPicPr>
          <p:nvPr/>
        </p:nvPicPr>
        <p:blipFill>
          <a:blip r:embed="rId4"/>
          <a:stretch>
            <a:fillRect/>
          </a:stretch>
        </p:blipFill>
        <p:spPr>
          <a:xfrm>
            <a:off x="6165270" y="1580460"/>
            <a:ext cx="2833846" cy="4218321"/>
          </a:xfrm>
          <a:prstGeom prst="rect">
            <a:avLst/>
          </a:prstGeom>
        </p:spPr>
      </p:pic>
      <p:pic>
        <p:nvPicPr>
          <p:cNvPr id="9" name="図 8">
            <a:extLst>
              <a:ext uri="{FF2B5EF4-FFF2-40B4-BE49-F238E27FC236}">
                <a16:creationId xmlns:a16="http://schemas.microsoft.com/office/drawing/2014/main" id="{933C1ECC-5DAA-E6BB-B655-A642E56F4517}"/>
              </a:ext>
            </a:extLst>
          </p:cNvPr>
          <p:cNvPicPr>
            <a:picLocks noChangeAspect="1"/>
          </p:cNvPicPr>
          <p:nvPr/>
        </p:nvPicPr>
        <p:blipFill>
          <a:blip r:embed="rId5"/>
          <a:stretch>
            <a:fillRect/>
          </a:stretch>
        </p:blipFill>
        <p:spPr>
          <a:xfrm>
            <a:off x="8999116" y="1398657"/>
            <a:ext cx="2983217" cy="4460726"/>
          </a:xfrm>
          <a:prstGeom prst="rect">
            <a:avLst/>
          </a:prstGeom>
        </p:spPr>
      </p:pic>
      <p:sp>
        <p:nvSpPr>
          <p:cNvPr id="3" name="吹き出し: 角を丸めた四角形 2">
            <a:extLst>
              <a:ext uri="{FF2B5EF4-FFF2-40B4-BE49-F238E27FC236}">
                <a16:creationId xmlns:a16="http://schemas.microsoft.com/office/drawing/2014/main" id="{BA178C44-6C1C-965F-2FD0-F1F28658C411}"/>
              </a:ext>
            </a:extLst>
          </p:cNvPr>
          <p:cNvSpPr/>
          <p:nvPr/>
        </p:nvSpPr>
        <p:spPr>
          <a:xfrm>
            <a:off x="244538" y="6075009"/>
            <a:ext cx="2571043" cy="567091"/>
          </a:xfrm>
          <a:prstGeom prst="wedgeRoundRectCallout">
            <a:avLst>
              <a:gd name="adj1" fmla="val -16387"/>
              <a:gd name="adj2" fmla="val -78589"/>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a:t>➀成人職親対象</a:t>
            </a:r>
          </a:p>
        </p:txBody>
      </p:sp>
      <p:sp>
        <p:nvSpPr>
          <p:cNvPr id="4" name="吹き出し: 角を丸めた四角形 3">
            <a:extLst>
              <a:ext uri="{FF2B5EF4-FFF2-40B4-BE49-F238E27FC236}">
                <a16:creationId xmlns:a16="http://schemas.microsoft.com/office/drawing/2014/main" id="{6A4720CC-3145-74FC-55D0-08D5CC20935B}"/>
              </a:ext>
            </a:extLst>
          </p:cNvPr>
          <p:cNvSpPr/>
          <p:nvPr/>
        </p:nvSpPr>
        <p:spPr>
          <a:xfrm>
            <a:off x="3268769" y="6075009"/>
            <a:ext cx="2571043" cy="567091"/>
          </a:xfrm>
          <a:prstGeom prst="wedgeRoundRectCallout">
            <a:avLst>
              <a:gd name="adj1" fmla="val -16387"/>
              <a:gd name="adj2" fmla="val -78589"/>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dirty="0"/>
              <a:t>②</a:t>
            </a:r>
            <a:r>
              <a:rPr kumimoji="1" lang="ja-JP" altLang="en-US" dirty="0"/>
              <a:t>成人その他</a:t>
            </a:r>
          </a:p>
        </p:txBody>
      </p:sp>
      <p:sp>
        <p:nvSpPr>
          <p:cNvPr id="6" name="吹き出し: 角を丸めた四角形 5">
            <a:extLst>
              <a:ext uri="{FF2B5EF4-FFF2-40B4-BE49-F238E27FC236}">
                <a16:creationId xmlns:a16="http://schemas.microsoft.com/office/drawing/2014/main" id="{F1BB70C6-E7F6-384B-D8F8-16F1D4722298}"/>
              </a:ext>
            </a:extLst>
          </p:cNvPr>
          <p:cNvSpPr/>
          <p:nvPr/>
        </p:nvSpPr>
        <p:spPr>
          <a:xfrm>
            <a:off x="6428073" y="6075009"/>
            <a:ext cx="2571043" cy="567091"/>
          </a:xfrm>
          <a:prstGeom prst="wedgeRoundRectCallout">
            <a:avLst>
              <a:gd name="adj1" fmla="val -16387"/>
              <a:gd name="adj2" fmla="val -78589"/>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a:t>③少年職親対象</a:t>
            </a:r>
          </a:p>
        </p:txBody>
      </p:sp>
      <p:sp>
        <p:nvSpPr>
          <p:cNvPr id="10" name="吹き出し: 角を丸めた四角形 9">
            <a:extLst>
              <a:ext uri="{FF2B5EF4-FFF2-40B4-BE49-F238E27FC236}">
                <a16:creationId xmlns:a16="http://schemas.microsoft.com/office/drawing/2014/main" id="{EBBD3566-CE70-D278-7D18-D2690EA90F3B}"/>
              </a:ext>
            </a:extLst>
          </p:cNvPr>
          <p:cNvSpPr/>
          <p:nvPr/>
        </p:nvSpPr>
        <p:spPr>
          <a:xfrm>
            <a:off x="9376419" y="6075009"/>
            <a:ext cx="2571043" cy="567091"/>
          </a:xfrm>
          <a:prstGeom prst="wedgeRoundRectCallout">
            <a:avLst>
              <a:gd name="adj1" fmla="val -16387"/>
              <a:gd name="adj2" fmla="val -78589"/>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dirty="0"/>
              <a:t>④</a:t>
            </a:r>
            <a:r>
              <a:rPr kumimoji="1" lang="ja-JP" altLang="en-US" dirty="0"/>
              <a:t>少年その他</a:t>
            </a:r>
          </a:p>
        </p:txBody>
      </p:sp>
    </p:spTree>
    <p:extLst>
      <p:ext uri="{BB962C8B-B14F-4D97-AF65-F5344CB8AC3E}">
        <p14:creationId xmlns:p14="http://schemas.microsoft.com/office/powerpoint/2010/main" val="2788453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F69C1C5-9A52-1B4E-161A-2F678BFF7ABA}"/>
              </a:ext>
            </a:extLst>
          </p:cNvPr>
          <p:cNvSpPr>
            <a:spLocks noGrp="1"/>
          </p:cNvSpPr>
          <p:nvPr>
            <p:ph type="title"/>
          </p:nvPr>
        </p:nvSpPr>
        <p:spPr/>
        <p:txBody>
          <a:bodyPr/>
          <a:lstStyle/>
          <a:p>
            <a:r>
              <a:rPr kumimoji="1" lang="ja-JP" altLang="en-US" dirty="0"/>
              <a:t>④雇用数入力➀</a:t>
            </a:r>
          </a:p>
        </p:txBody>
      </p:sp>
      <p:pic>
        <p:nvPicPr>
          <p:cNvPr id="10" name="コンテンツ プレースホルダー 4">
            <a:extLst>
              <a:ext uri="{FF2B5EF4-FFF2-40B4-BE49-F238E27FC236}">
                <a16:creationId xmlns:a16="http://schemas.microsoft.com/office/drawing/2014/main" id="{3053CA80-D7B8-AA62-308F-7DA08EE8D88D}"/>
              </a:ext>
            </a:extLst>
          </p:cNvPr>
          <p:cNvPicPr>
            <a:picLocks noGrp="1" noChangeAspect="1"/>
          </p:cNvPicPr>
          <p:nvPr>
            <p:ph idx="1"/>
          </p:nvPr>
        </p:nvPicPr>
        <p:blipFill>
          <a:blip r:embed="rId2"/>
          <a:srcRect l="11868" t="1" b="72068"/>
          <a:stretch/>
        </p:blipFill>
        <p:spPr>
          <a:xfrm>
            <a:off x="633506" y="1355022"/>
            <a:ext cx="4200257" cy="2175256"/>
          </a:xfrm>
        </p:spPr>
      </p:pic>
      <p:sp>
        <p:nvSpPr>
          <p:cNvPr id="13" name="テキスト ボックス 12">
            <a:extLst>
              <a:ext uri="{FF2B5EF4-FFF2-40B4-BE49-F238E27FC236}">
                <a16:creationId xmlns:a16="http://schemas.microsoft.com/office/drawing/2014/main" id="{924238F7-F8FC-5465-E76A-4C93F195B26D}"/>
              </a:ext>
            </a:extLst>
          </p:cNvPr>
          <p:cNvSpPr txBox="1"/>
          <p:nvPr/>
        </p:nvSpPr>
        <p:spPr>
          <a:xfrm>
            <a:off x="361709" y="3914439"/>
            <a:ext cx="6094070" cy="1754326"/>
          </a:xfrm>
          <a:prstGeom prst="rect">
            <a:avLst/>
          </a:prstGeom>
          <a:noFill/>
        </p:spPr>
        <p:txBody>
          <a:bodyPr wrap="square">
            <a:spAutoFit/>
          </a:bodyPr>
          <a:lstStyle/>
          <a:p>
            <a:pPr>
              <a:buNone/>
            </a:pPr>
            <a:r>
              <a:rPr lang="ja-JP" altLang="en-US" dirty="0"/>
              <a:t>⑤企業一覧</a:t>
            </a:r>
            <a:r>
              <a:rPr lang="en-US" altLang="ja-JP" dirty="0">
                <a:hlinkClick r:id="rId3"/>
              </a:rPr>
              <a:t>https://docs.google.com/spreadsheets/d/1XEKQvdEFIoiY37hcsH6hKzzc3zwchUuJ1aGbRS6ROdI/edit?gid=0#gid=0</a:t>
            </a:r>
            <a:endParaRPr lang="en-US" altLang="ja-JP" dirty="0"/>
          </a:p>
          <a:p>
            <a:br>
              <a:rPr lang="en-US" altLang="ja-JP" dirty="0"/>
            </a:br>
            <a:endParaRPr lang="en-US" altLang="ja-JP" dirty="0"/>
          </a:p>
        </p:txBody>
      </p:sp>
      <p:sp>
        <p:nvSpPr>
          <p:cNvPr id="15" name="吹き出し: 角を丸めた四角形 14">
            <a:extLst>
              <a:ext uri="{FF2B5EF4-FFF2-40B4-BE49-F238E27FC236}">
                <a16:creationId xmlns:a16="http://schemas.microsoft.com/office/drawing/2014/main" id="{8F253705-9D42-58A8-E22F-6C85F150F66C}"/>
              </a:ext>
            </a:extLst>
          </p:cNvPr>
          <p:cNvSpPr/>
          <p:nvPr/>
        </p:nvSpPr>
        <p:spPr>
          <a:xfrm>
            <a:off x="5509549" y="177928"/>
            <a:ext cx="5308921" cy="2175256"/>
          </a:xfrm>
          <a:prstGeom prst="wedgeRoundRectCallout">
            <a:avLst>
              <a:gd name="adj1" fmla="val -119654"/>
              <a:gd name="adj2" fmla="val 78851"/>
              <a:gd name="adj3" fmla="val 16667"/>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企業名は「⑤企業一覧」に登録されている文字列でないと</a:t>
            </a:r>
            <a:r>
              <a:rPr kumimoji="1" lang="en-US" altLang="ja-JP" dirty="0">
                <a:solidFill>
                  <a:schemeClr val="tx1"/>
                </a:solidFill>
              </a:rPr>
              <a:t>Google</a:t>
            </a:r>
            <a:r>
              <a:rPr kumimoji="1" lang="ja-JP" altLang="en-US" dirty="0">
                <a:solidFill>
                  <a:schemeClr val="tx1"/>
                </a:solidFill>
              </a:rPr>
              <a:t>フォームの内容がスプレッドシート（集計表）に反映されません。「企業一覧」から企業名をコピーして入力されるようにお願いします。</a:t>
            </a:r>
          </a:p>
        </p:txBody>
      </p:sp>
      <p:pic>
        <p:nvPicPr>
          <p:cNvPr id="17" name="図 16">
            <a:extLst>
              <a:ext uri="{FF2B5EF4-FFF2-40B4-BE49-F238E27FC236}">
                <a16:creationId xmlns:a16="http://schemas.microsoft.com/office/drawing/2014/main" id="{8BD4ECE5-8419-D5B8-6D64-E336C8C4EF21}"/>
              </a:ext>
            </a:extLst>
          </p:cNvPr>
          <p:cNvPicPr>
            <a:picLocks noChangeAspect="1"/>
          </p:cNvPicPr>
          <p:nvPr/>
        </p:nvPicPr>
        <p:blipFill>
          <a:blip r:embed="rId4"/>
          <a:stretch>
            <a:fillRect/>
          </a:stretch>
        </p:blipFill>
        <p:spPr>
          <a:xfrm>
            <a:off x="6455779" y="2746452"/>
            <a:ext cx="5032395" cy="3393603"/>
          </a:xfrm>
          <a:prstGeom prst="rect">
            <a:avLst/>
          </a:prstGeom>
        </p:spPr>
      </p:pic>
      <p:sp>
        <p:nvSpPr>
          <p:cNvPr id="18" name="吹き出し: 角を丸めた四角形 17">
            <a:extLst>
              <a:ext uri="{FF2B5EF4-FFF2-40B4-BE49-F238E27FC236}">
                <a16:creationId xmlns:a16="http://schemas.microsoft.com/office/drawing/2014/main" id="{1DC8A4D2-26F6-83C2-8FF7-41C3543BEBE7}"/>
              </a:ext>
            </a:extLst>
          </p:cNvPr>
          <p:cNvSpPr/>
          <p:nvPr/>
        </p:nvSpPr>
        <p:spPr>
          <a:xfrm>
            <a:off x="427301" y="5183326"/>
            <a:ext cx="5668699" cy="1496746"/>
          </a:xfrm>
          <a:prstGeom prst="wedgeRoundRectCallout">
            <a:avLst>
              <a:gd name="adj1" fmla="val 67410"/>
              <a:gd name="adj2" fmla="val -67689"/>
              <a:gd name="adj3" fmla="val 16667"/>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「⑤</a:t>
            </a:r>
            <a:r>
              <a:rPr kumimoji="1" lang="ja-JP" altLang="en-US" dirty="0">
                <a:solidFill>
                  <a:schemeClr val="tx1"/>
                </a:solidFill>
              </a:rPr>
              <a:t>企業一覧」の</a:t>
            </a:r>
            <a:endParaRPr kumimoji="1" lang="en-US" altLang="ja-JP" dirty="0">
              <a:solidFill>
                <a:schemeClr val="tx1"/>
              </a:solidFill>
            </a:endParaRPr>
          </a:p>
          <a:p>
            <a:pPr algn="ctr"/>
            <a:r>
              <a:rPr kumimoji="1" lang="en-US" altLang="ja-JP" dirty="0">
                <a:solidFill>
                  <a:schemeClr val="tx1"/>
                </a:solidFill>
              </a:rPr>
              <a:t>URL</a:t>
            </a:r>
            <a:r>
              <a:rPr kumimoji="1" lang="ja-JP" altLang="en-US" dirty="0">
                <a:solidFill>
                  <a:schemeClr val="tx1"/>
                </a:solidFill>
              </a:rPr>
              <a:t>にアクセスすると右の一覧が表示されます。</a:t>
            </a:r>
            <a:endParaRPr kumimoji="1" lang="en-US" altLang="ja-JP" dirty="0">
              <a:solidFill>
                <a:schemeClr val="tx1"/>
              </a:solidFill>
            </a:endParaRPr>
          </a:p>
          <a:p>
            <a:pPr algn="ctr"/>
            <a:r>
              <a:rPr lang="ja-JP" altLang="en-US" dirty="0">
                <a:solidFill>
                  <a:schemeClr val="tx1"/>
                </a:solidFill>
              </a:rPr>
              <a:t>職親企業すべてが登録されていますので、コピーして貼り付けてください。「Ｃ</a:t>
            </a:r>
            <a:r>
              <a:rPr lang="en-US" altLang="ja-JP" dirty="0" err="1">
                <a:solidFill>
                  <a:schemeClr val="tx1"/>
                </a:solidFill>
              </a:rPr>
              <a:t>trl</a:t>
            </a:r>
            <a:r>
              <a:rPr lang="en-US" altLang="ja-JP" dirty="0">
                <a:solidFill>
                  <a:schemeClr val="tx1"/>
                </a:solidFill>
              </a:rPr>
              <a:t>+</a:t>
            </a:r>
            <a:r>
              <a:rPr lang="ja-JP" altLang="en-US" dirty="0">
                <a:solidFill>
                  <a:schemeClr val="tx1"/>
                </a:solidFill>
              </a:rPr>
              <a:t>Ｆ」キーで検索画面を出し入力すると素早く検索できます。</a:t>
            </a:r>
            <a:endParaRPr kumimoji="1" lang="ja-JP" altLang="en-US" dirty="0">
              <a:solidFill>
                <a:schemeClr val="tx1"/>
              </a:solidFill>
            </a:endParaRPr>
          </a:p>
        </p:txBody>
      </p:sp>
    </p:spTree>
    <p:extLst>
      <p:ext uri="{BB962C8B-B14F-4D97-AF65-F5344CB8AC3E}">
        <p14:creationId xmlns:p14="http://schemas.microsoft.com/office/powerpoint/2010/main" val="60988085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975</TotalTime>
  <Words>1211</Words>
  <Application>Microsoft Office PowerPoint</Application>
  <PresentationFormat>ワイド画面</PresentationFormat>
  <Paragraphs>103</Paragraphs>
  <Slides>11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11</vt:i4>
      </vt:variant>
    </vt:vector>
  </HeadingPairs>
  <TitlesOfParts>
    <vt:vector size="17" baseType="lpstr">
      <vt:lpstr>docs-Roboto</vt:lpstr>
      <vt:lpstr>游ゴシック</vt:lpstr>
      <vt:lpstr>游ゴシック Light</vt:lpstr>
      <vt:lpstr>游明朝</vt:lpstr>
      <vt:lpstr>Arial</vt:lpstr>
      <vt:lpstr>Office テーマ</vt:lpstr>
      <vt:lpstr>2025年度    「刑務所出所者少年院出院者等の   　 　採用・就労活動状況報告書（雇用数調査）」    　提出方法の概要 </vt:lpstr>
      <vt:lpstr>「刑務所出所者少年院出院者等の 　採用・就労活動状況報告書（以下雇用数調査）」変更点</vt:lpstr>
      <vt:lpstr>「雇用数調査」をGoogleフォームにするメリット</vt:lpstr>
      <vt:lpstr>「雇用数調査」集約手順</vt:lpstr>
      <vt:lpstr>「雇用数調査Googleフォーム」報告手順</vt:lpstr>
      <vt:lpstr>➀雇用数調査GoogleフォームURL</vt:lpstr>
      <vt:lpstr>②雇用数調査GoogleフォームQRコード</vt:lpstr>
      <vt:lpstr>③雇用数調査Googleフォーム（全4種）</vt:lpstr>
      <vt:lpstr>④雇用数入力➀</vt:lpstr>
      <vt:lpstr>⑤雇用数入力②</vt:lpstr>
      <vt:lpstr>⑥雇用数Googleスプレッドシート（集計表）</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OWNER2407</dc:creator>
  <cp:lastModifiedBy>OWNER2407</cp:lastModifiedBy>
  <cp:revision>8</cp:revision>
  <cp:lastPrinted>2025-04-16T06:20:15Z</cp:lastPrinted>
  <dcterms:created xsi:type="dcterms:W3CDTF">2025-04-15T05:41:54Z</dcterms:created>
  <dcterms:modified xsi:type="dcterms:W3CDTF">2025-05-02T07:32:47Z</dcterms:modified>
</cp:coreProperties>
</file>